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79" r:id="rId3"/>
    <p:sldId id="280" r:id="rId4"/>
    <p:sldId id="257" r:id="rId5"/>
    <p:sldId id="258" r:id="rId6"/>
    <p:sldId id="261" r:id="rId7"/>
    <p:sldId id="259" r:id="rId8"/>
    <p:sldId id="260" r:id="rId9"/>
    <p:sldId id="262" r:id="rId10"/>
    <p:sldId id="263" r:id="rId11"/>
    <p:sldId id="264" r:id="rId12"/>
    <p:sldId id="266" r:id="rId13"/>
    <p:sldId id="265" r:id="rId14"/>
    <p:sldId id="267" r:id="rId15"/>
    <p:sldId id="268" r:id="rId16"/>
    <p:sldId id="271" r:id="rId17"/>
    <p:sldId id="269" r:id="rId18"/>
    <p:sldId id="272" r:id="rId19"/>
    <p:sldId id="270" r:id="rId20"/>
    <p:sldId id="275" r:id="rId21"/>
    <p:sldId id="276" r:id="rId22"/>
    <p:sldId id="274" r:id="rId23"/>
    <p:sldId id="273" r:id="rId24"/>
    <p:sldId id="278" r:id="rId25"/>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8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9C6986-39C5-4125-9878-F4F8EE2EA15A}" type="datetimeFigureOut">
              <a:rPr lang="nl-NL" smtClean="0"/>
              <a:t>29-2-2012</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92A1F3-B66E-4E42-A45F-222787F7960F}" type="slidenum">
              <a:rPr lang="nl-NL" smtClean="0"/>
              <a:t>‹nr.›</a:t>
            </a:fld>
            <a:endParaRPr lang="nl-NL"/>
          </a:p>
        </p:txBody>
      </p:sp>
    </p:spTree>
    <p:extLst>
      <p:ext uri="{BB962C8B-B14F-4D97-AF65-F5344CB8AC3E}">
        <p14:creationId xmlns:p14="http://schemas.microsoft.com/office/powerpoint/2010/main" val="616480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Een andere belangrijk element in Vondels leven was zijn betrokkenheid bij de politieke en godsdienstige ontwikkelingen in de Republiek. De hervormde staatskerk in de Nederlanden was verdeeld in twee partijen, de 'rekkelijke' remonstranten en de 'precieze' contraremonstranten, die ieder ook verschillende politieke kampen aanhingen. De remonstranten zagen in raadpensionaris Johan van Oldenbarnevelt hun leider, terwijl de contraremonstranten stadhouder Maurits steunden. Het conflict kwam in 1618 tot een hoogtepunt, toen Maurits veel van zijn tegenstanders uit belangrijke functies probeerde te verwijderen en ook Van Oldenbarnevelt liet arresteren. De tachtigjarige raadpensionaris werd aangeklaagd wegens hoogverraad en machtsmisbruik en in mei 1619 terechtgesteld. </a:t>
            </a:r>
          </a:p>
          <a:p>
            <a:r>
              <a:rPr lang="nl-NL" dirty="0" smtClean="0"/>
              <a:t>Vondel, die sympathiseerde met de meer vrijzinnige remonstranten en grote bewondering koesterde voor Johan van Oldenbarnevelt, was verontwaardigd over dit staaltje onrecht. In zijn ogen was Van Oldenbarnevelt het voorbeeld van vaderlandslievendheid en werd hij het slachtoffer van de machtswellust van de calvinisten. Zijn verzet tegen de gang van zaken resulteerde in het hekeldrama </a:t>
            </a:r>
            <a:r>
              <a:rPr lang="nl-NL" i="1" dirty="0" err="1" smtClean="0"/>
              <a:t>Palamedes</a:t>
            </a:r>
            <a:r>
              <a:rPr lang="nl-NL" i="1" dirty="0" smtClean="0"/>
              <a:t> </a:t>
            </a:r>
            <a:r>
              <a:rPr lang="nl-NL" i="1" dirty="0" err="1" smtClean="0"/>
              <a:t>oft</a:t>
            </a:r>
            <a:r>
              <a:rPr lang="nl-NL" i="1" dirty="0" smtClean="0"/>
              <a:t> Vermoorde </a:t>
            </a:r>
            <a:r>
              <a:rPr lang="nl-NL" i="1" dirty="0" err="1" smtClean="0"/>
              <a:t>onnooselheyd</a:t>
            </a:r>
            <a:r>
              <a:rPr lang="nl-NL" dirty="0" smtClean="0"/>
              <a:t> (1623), zij het dan verhuld in een klassieke setting. Al snel volgde een aanklacht en de dichter kreeg een boete van 300 gulden opgelegd. </a:t>
            </a:r>
          </a:p>
          <a:p>
            <a:r>
              <a:rPr lang="nl-NL" dirty="0" smtClean="0"/>
              <a:t>Vondel bleef naast lofdichten op personen die hij bewonderede ook altijd hekeldichten publiceren tegen de calvinistische predikanten en de politieke navolgers van Maurits. Gedichten als </a:t>
            </a:r>
            <a:r>
              <a:rPr lang="nl-NL" i="1" dirty="0" err="1" smtClean="0"/>
              <a:t>Geuse</a:t>
            </a:r>
            <a:r>
              <a:rPr lang="nl-NL" i="1" dirty="0" smtClean="0"/>
              <a:t> Vesper</a:t>
            </a:r>
            <a:r>
              <a:rPr lang="nl-NL" dirty="0" smtClean="0"/>
              <a:t> (ca. 1625), </a:t>
            </a:r>
            <a:r>
              <a:rPr lang="nl-NL" i="1" dirty="0" err="1" smtClean="0"/>
              <a:t>Rommel-pot</a:t>
            </a:r>
            <a:r>
              <a:rPr lang="nl-NL" i="1" dirty="0" smtClean="0"/>
              <a:t> van 't </a:t>
            </a:r>
            <a:r>
              <a:rPr lang="nl-NL" i="1" dirty="0" err="1" smtClean="0"/>
              <a:t>Hanekot</a:t>
            </a:r>
            <a:r>
              <a:rPr lang="nl-NL" dirty="0" smtClean="0"/>
              <a:t> (1627), en </a:t>
            </a:r>
            <a:r>
              <a:rPr lang="nl-NL" i="1" dirty="0" smtClean="0"/>
              <a:t>Roskam</a:t>
            </a:r>
            <a:r>
              <a:rPr lang="nl-NL" dirty="0" smtClean="0"/>
              <a:t> (1630) zijn hier voorbeelden van. Met dergelijke literatuur maakte de dichter zich uiteraard niet bij iedereen even geliefd, maar hij verwierf door zijn maatschappelijke engagement en stijl toch een zekere status en was als schrijver succesvol. Amsterdam en haar welvaart inspireerden de dichter ook tot lofdichten op zijn geliefde stad en haar bestuurders. Als koopman was hij trots op de snel groeiende handelsstad en liet het niet na om als dichter verschillende bijzondere gebeurtenissen te beschrijven, zoals de inwijding van het Amsterdamse </a:t>
            </a:r>
            <a:r>
              <a:rPr lang="nl-NL" i="1" dirty="0" smtClean="0"/>
              <a:t>Academie </a:t>
            </a:r>
            <a:r>
              <a:rPr lang="nl-NL" i="1" dirty="0" err="1" smtClean="0"/>
              <a:t>illustre</a:t>
            </a:r>
            <a:r>
              <a:rPr lang="nl-NL" dirty="0" smtClean="0"/>
              <a:t> (</a:t>
            </a:r>
            <a:r>
              <a:rPr lang="nl-NL" dirty="0" err="1" smtClean="0"/>
              <a:t>Knuvelder</a:t>
            </a:r>
            <a:r>
              <a:rPr lang="nl-NL" dirty="0" smtClean="0"/>
              <a:t>, 1971, dl. 2, p. 326-330; Smits-</a:t>
            </a:r>
            <a:r>
              <a:rPr lang="nl-NL" dirty="0" err="1" smtClean="0"/>
              <a:t>Veldt</a:t>
            </a:r>
            <a:r>
              <a:rPr lang="nl-NL" dirty="0" smtClean="0"/>
              <a:t>, 1986, p. xv-xvi, xix-xxv). </a:t>
            </a:r>
          </a:p>
          <a:p>
            <a:r>
              <a:rPr lang="nl-NL" b="1" dirty="0" smtClean="0"/>
              <a:t>Den-Haag 1619 – “Mannen, gelooft niet dat ik een landverrader ben, ik heb oprecht en vroom gehandeld, als een goede patriot, en zo zal ik sterven” spreekt Johan van Oldenbarnevelt de opgejutte menigte op</a:t>
            </a:r>
            <a:r>
              <a:rPr lang="nl-NL" dirty="0" smtClean="0"/>
              <a:t> </a:t>
            </a:r>
            <a:r>
              <a:rPr lang="nl-NL" b="1" dirty="0" smtClean="0"/>
              <a:t>het Binnenhof toe. “ Maak het kort, maak het kort” zegt hij tegen zijn knecht met zijn hoofd al op het schavot. De knecht neemt prevelend afscheid van zijn meester. </a:t>
            </a:r>
            <a:endParaRPr lang="nl-NL" dirty="0" smtClean="0"/>
          </a:p>
          <a:p>
            <a:r>
              <a:rPr lang="nl-NL" dirty="0" smtClean="0"/>
              <a:t>Van Oldenbarnevelt had zijn doodsvonnis niet verwacht. Hij had zijn diensten aan het land als landsadvocaat en Raadspensionaris van de Staten Generaal toch ruimschoots bewezen? Daarnaast was hij ook nog eens de vertrouwenspersoon van Willem van Oranje. Maar na diens moord in 1584 nam Maurits het stadhouderschap van zijn vader over. Ondanks een aanvankelijke goede verstandhouding kwamen de mannen toch tegenover elkaar te staan.</a:t>
            </a:r>
          </a:p>
          <a:p>
            <a:r>
              <a:rPr lang="nl-NL" dirty="0" smtClean="0"/>
              <a:t>De eerste kloof in de verstandhouding ontstond door de Slag bij Nieuwpoort in 1600. De Republiek der Zeven Nederlanden was in een Tachtigjarige Oorlog verwikkeld met de Spanjaarden. Maurits leidde het leger en Van Oldenbarnevelt bestuurde het land. Maurits werd door Van Oldenbarnevelt naar Vlaanderen gestuurd om Duinkerke in te nemen. Dat liep uit op een confrontatie met het Spaanse leger, wat maar ternauwernood goed afliep voor het leger van Maurits. Die was woedend en beschuldigde Van Oldenbarnevelt ervan de Republiek onnodig in gevaar te hebben gebracht.</a:t>
            </a:r>
          </a:p>
          <a:p>
            <a:r>
              <a:rPr lang="nl-NL" dirty="0" smtClean="0"/>
              <a:t>De kloof werd groter door het Twaalfjarige Bestand  dat Van Oldenbarnevelt in 1609 met de Spanjaarden sloot. Maurits zag niets in een wapenstilstand, hij wilde de Spanjaarden liever overwinnen. Daarna kwamen ze tegenover elkaar te staan tijdens de Remonstrantie en de Contraremonstrantie in 1610. Van Oldenbarnevelt stond aan de kant van de Remonstranten, terwijl Maurits juist een Calvinistische eenheidskerk voorstond. </a:t>
            </a:r>
          </a:p>
          <a:p>
            <a:r>
              <a:rPr lang="nl-NL" dirty="0" smtClean="0"/>
              <a:t>Van Oldenbarnevelt vreesde een staatsgreep van Maurits. Uit angst nam hij daarom de Scherpe Resolutie aan. Dat betekende dat stedelijke milities opgericht mochten worden om zich te verdedigen tegen het staatsleger. Toen was de maat was vol. Maurits pleegde een staatsgreep en liet Van Oldenbarnevelt arresteren op laste van hoogverraad. Een jaar later hoorde Van Oldenbarnevelt de rechter zijn doodsvonnis uitspreken. Dat werd een dag later op het Binnenhof voltrokken.</a:t>
            </a:r>
          </a:p>
          <a:p>
            <a:endParaRPr lang="nl-NL" dirty="0"/>
          </a:p>
        </p:txBody>
      </p:sp>
      <p:sp>
        <p:nvSpPr>
          <p:cNvPr id="4" name="Tijdelijke aanduiding voor dianummer 3"/>
          <p:cNvSpPr>
            <a:spLocks noGrp="1"/>
          </p:cNvSpPr>
          <p:nvPr>
            <p:ph type="sldNum" sz="quarter" idx="10"/>
          </p:nvPr>
        </p:nvSpPr>
        <p:spPr/>
        <p:txBody>
          <a:bodyPr/>
          <a:lstStyle/>
          <a:p>
            <a:fld id="{AB92A1F3-B66E-4E42-A45F-222787F7960F}" type="slidenum">
              <a:rPr lang="nl-NL" smtClean="0"/>
              <a:t>17</a:t>
            </a:fld>
            <a:endParaRPr lang="nl-NL"/>
          </a:p>
        </p:txBody>
      </p:sp>
    </p:spTree>
    <p:extLst>
      <p:ext uri="{BB962C8B-B14F-4D97-AF65-F5344CB8AC3E}">
        <p14:creationId xmlns:p14="http://schemas.microsoft.com/office/powerpoint/2010/main" val="4263713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eerste in de reeks was het omstreden drama </a:t>
            </a:r>
            <a:r>
              <a:rPr lang="nl-NL" i="1" dirty="0" err="1" smtClean="0"/>
              <a:t>Gysbreght</a:t>
            </a:r>
            <a:r>
              <a:rPr lang="nl-NL" i="1" dirty="0" smtClean="0"/>
              <a:t> van </a:t>
            </a:r>
            <a:r>
              <a:rPr lang="nl-NL" i="1" dirty="0" err="1" smtClean="0"/>
              <a:t>Aemstel</a:t>
            </a:r>
            <a:r>
              <a:rPr lang="nl-NL" dirty="0" smtClean="0"/>
              <a:t>, opgedragen aan De Groot, uit 1637. Het stuk was geïnspireerd op Vergilius </a:t>
            </a:r>
            <a:r>
              <a:rPr lang="nl-NL" i="1" dirty="0" err="1" smtClean="0"/>
              <a:t>Aeneïs</a:t>
            </a:r>
            <a:r>
              <a:rPr lang="nl-NL" dirty="0" smtClean="0"/>
              <a:t> en had net als het klassieke voorbeeld als doel zijn stadsgenoten een beroemde held uit de geschiedenis te laten zien waar Amsterdam trots op kon zijn. Het stuk ging 3 januari 1638 in première ter inwijding van de nieuwe Amsterdamse Schouwburg. Dat was later dan gepland omdat er volgens protestantse predikanten teveel paapse invloeden in het stuk te zien waren. Om hen tegemoet te komen werden enkele </a:t>
            </a:r>
            <a:r>
              <a:rPr lang="nl-NL" dirty="0" err="1" smtClean="0"/>
              <a:t>tableaux</a:t>
            </a:r>
            <a:r>
              <a:rPr lang="nl-NL" dirty="0" smtClean="0"/>
              <a:t> vivants weggelaten, zoals die waarin de bisschop in vol ornaat ten tonele verschijnt. Het stuk was desondanks een succes en werd vanaf 2 januari 1641 jaarlijks opgevoerd en die traditie werd pas in 1969 verbroken (Smits-</a:t>
            </a:r>
            <a:r>
              <a:rPr lang="nl-NL" dirty="0" err="1" smtClean="0"/>
              <a:t>Veldt</a:t>
            </a:r>
            <a:r>
              <a:rPr lang="nl-NL" dirty="0" smtClean="0"/>
              <a:t>, 1986, </a:t>
            </a:r>
            <a:r>
              <a:rPr lang="nl-NL" dirty="0" err="1" smtClean="0"/>
              <a:t>p.xxvii</a:t>
            </a:r>
            <a:r>
              <a:rPr lang="nl-NL" dirty="0" smtClean="0"/>
              <a:t>-xxxi; </a:t>
            </a:r>
            <a:r>
              <a:rPr lang="nl-NL" dirty="0" err="1" smtClean="0"/>
              <a:t>Schenkeveld</a:t>
            </a:r>
            <a:r>
              <a:rPr lang="nl-NL" dirty="0" smtClean="0"/>
              <a:t>-van der </a:t>
            </a:r>
            <a:r>
              <a:rPr lang="nl-NL" dirty="0" err="1" smtClean="0"/>
              <a:t>Dussen</a:t>
            </a:r>
            <a:r>
              <a:rPr lang="nl-NL" dirty="0" smtClean="0"/>
              <a:t>, 1979, 284-289). </a:t>
            </a:r>
          </a:p>
          <a:p>
            <a:r>
              <a:rPr lang="nl-NL" dirty="0" smtClean="0"/>
              <a:t>De beschuldiging van de predikanten over de roomse ideeën in de </a:t>
            </a:r>
            <a:r>
              <a:rPr lang="nl-NL" i="1" dirty="0" err="1" smtClean="0"/>
              <a:t>Gysbreght</a:t>
            </a:r>
            <a:r>
              <a:rPr lang="nl-NL" dirty="0" smtClean="0"/>
              <a:t>, was echter niet helemaal uit de lucht komen vallen. Vondel had nauwe banden met Hugo de Groot en diens denkbeelden hebben waarschijnlijk ook invloed gehad op die van Vondel. De kerkelijke twisten die Vondel waarnam binnen de doopsgezinde gemeente stonden de dichter tegen en dit maakte het mogelijk dat hij zich meer aangetrokken voelde tot de rooms-katholieke kerk, waar de gelovigen één autoriteit erkenden: de paus. Bovendien gingen veel intellectuelen uit zijn kennissenkring over tot het rooms-katholicisme, mede door de propaganda van pastoor Marius van het Begijnhof. In Amsterdam groeide het aantal katholieken sterk: in 1650 vormden zij al bijna acht procent van de bevolking. Rond 1640 is Vondel officieel tot de katholieke kerk toegetreden, een ommekeer die hem niet altijd in dank werd afgenomen en die duidelijk terug te vinden is in zijn werken, zoals in </a:t>
            </a:r>
            <a:r>
              <a:rPr lang="nl-NL" i="1" dirty="0" smtClean="0"/>
              <a:t>Brieven der </a:t>
            </a:r>
            <a:r>
              <a:rPr lang="nl-NL" i="1" dirty="0" err="1" smtClean="0"/>
              <a:t>heilighe</a:t>
            </a:r>
            <a:r>
              <a:rPr lang="nl-NL" i="1" dirty="0" smtClean="0"/>
              <a:t> </a:t>
            </a:r>
            <a:r>
              <a:rPr lang="nl-NL" i="1" dirty="0" err="1" smtClean="0"/>
              <a:t>maeghden</a:t>
            </a:r>
            <a:r>
              <a:rPr lang="nl-NL" i="1" dirty="0" smtClean="0"/>
              <a:t>, martelaressen</a:t>
            </a:r>
            <a:r>
              <a:rPr lang="nl-NL" dirty="0" smtClean="0"/>
              <a:t> (1642). </a:t>
            </a:r>
          </a:p>
          <a:p>
            <a:r>
              <a:rPr lang="nl-NL" dirty="0" smtClean="0"/>
              <a:t>Door Vondels bekering bekoelde zijn vriendschap met Hooft en Huygens en de pogingen van Vondels kant om het weer goed te maken, lijken niet erg veel succes te hebben gehad. De reactie van </a:t>
            </a:r>
            <a:r>
              <a:rPr lang="nl-NL" dirty="0" err="1" smtClean="0"/>
              <a:t>Barleaus</a:t>
            </a:r>
            <a:r>
              <a:rPr lang="nl-NL" dirty="0" smtClean="0"/>
              <a:t> op de aan Huygens opgedragen vertaling van de </a:t>
            </a:r>
            <a:r>
              <a:rPr lang="nl-NL" i="1" dirty="0" err="1" smtClean="0"/>
              <a:t>Aeneïs</a:t>
            </a:r>
            <a:r>
              <a:rPr lang="nl-NL" dirty="0" smtClean="0"/>
              <a:t> luidde: 'bloedeloos, zonder merg, en met gebroken lendenen'. Desondanks </a:t>
            </a:r>
            <a:r>
              <a:rPr lang="nl-NL" dirty="0" err="1" smtClean="0"/>
              <a:t>functionneerde</a:t>
            </a:r>
            <a:r>
              <a:rPr lang="nl-NL" dirty="0" smtClean="0"/>
              <a:t> Vondel toch gedurende een groot deel van zijn leven min of meer officieel als stadsdichter. </a:t>
            </a:r>
          </a:p>
          <a:p>
            <a:r>
              <a:rPr lang="nl-NL" b="1" i="1" dirty="0" smtClean="0"/>
              <a:t>Eerste publicatie van Vondels lyrische poëzie</a:t>
            </a:r>
            <a:r>
              <a:rPr lang="nl-NL" b="1" dirty="0" smtClean="0"/>
              <a:t> </a:t>
            </a:r>
            <a:r>
              <a:rPr lang="nl-NL" dirty="0" smtClean="0"/>
              <a:t/>
            </a:r>
            <a:br>
              <a:rPr lang="nl-NL" dirty="0" smtClean="0"/>
            </a:br>
            <a:r>
              <a:rPr lang="nl-NL" dirty="0" smtClean="0"/>
              <a:t/>
            </a:r>
            <a:br>
              <a:rPr lang="nl-NL" dirty="0" smtClean="0"/>
            </a:br>
            <a:r>
              <a:rPr lang="nl-NL" dirty="0" smtClean="0"/>
              <a:t>Zijn bewonderaars verzorgden in 1644 de eerste bundeling van Vondels dichtwerk onder de titel </a:t>
            </a:r>
            <a:r>
              <a:rPr lang="nl-NL" i="1" dirty="0" err="1" smtClean="0"/>
              <a:t>Verscheide</a:t>
            </a:r>
            <a:r>
              <a:rPr lang="nl-NL" i="1" dirty="0" smtClean="0"/>
              <a:t> gedichten</a:t>
            </a:r>
            <a:r>
              <a:rPr lang="nl-NL" dirty="0" smtClean="0"/>
              <a:t>. Drie jaar later verscheen er een tweede deel op de markt, waarin volgens het voorwoord ook de gedichten waren opgenomen die in het eerste deel achterwege waren gelaten. De gedichten waren echter niet uitsluitend van Vondel, bovendien werd zijn overgang naar de katholieke kerk in de inleiding niet welwillend besproken. In reactie hierop publiceerde Vondel in 1650 een uitgebreidere versie van zijn </a:t>
            </a:r>
            <a:r>
              <a:rPr lang="nl-NL" i="1" dirty="0" err="1" smtClean="0"/>
              <a:t>Poëzy</a:t>
            </a:r>
            <a:r>
              <a:rPr lang="nl-NL" i="1" dirty="0" smtClean="0"/>
              <a:t> of </a:t>
            </a:r>
            <a:r>
              <a:rPr lang="nl-NL" i="1" dirty="0" err="1" smtClean="0"/>
              <a:t>verscheide</a:t>
            </a:r>
            <a:r>
              <a:rPr lang="nl-NL" i="1" dirty="0" smtClean="0"/>
              <a:t> gedichten</a:t>
            </a:r>
            <a:r>
              <a:rPr lang="nl-NL" dirty="0" smtClean="0"/>
              <a:t>, compleet met een theoretische verhandeling over het de dichtkunst: </a:t>
            </a:r>
            <a:r>
              <a:rPr lang="nl-NL" i="1" dirty="0" err="1" smtClean="0"/>
              <a:t>Aenleidinge</a:t>
            </a:r>
            <a:r>
              <a:rPr lang="nl-NL" i="1" dirty="0" smtClean="0"/>
              <a:t> ter </a:t>
            </a:r>
            <a:r>
              <a:rPr lang="nl-NL" i="1" dirty="0" err="1" smtClean="0"/>
              <a:t>Nederduitsche</a:t>
            </a:r>
            <a:r>
              <a:rPr lang="nl-NL" i="1" dirty="0" smtClean="0"/>
              <a:t> </a:t>
            </a:r>
            <a:r>
              <a:rPr lang="nl-NL" i="1" dirty="0" err="1" smtClean="0"/>
              <a:t>dichtkunste</a:t>
            </a:r>
            <a:r>
              <a:rPr lang="nl-NL" dirty="0" smtClean="0"/>
              <a:t>, een uitzonderlijk stuk waarin Vondel aanwijzingen geeft om het dichterschap tot vakmanschap te verheffen. </a:t>
            </a:r>
          </a:p>
          <a:p>
            <a:r>
              <a:rPr lang="nl-NL" dirty="0" smtClean="0"/>
              <a:t>Een officieel teken van erkenning ontving de dichter in 1653, toen hij vijfenzestig was, op het Sint Lucasfeest. Hij werd door collega-dichters, schilders en liefhebbers gekroond met een lauwerkrans als Hoofd der Poëten. Het was een symbool voor de vereniging van de schilder- en dichtkunst, een zaak waarin Vondel met zijn werk een belangrijke rol speelde (Smits-</a:t>
            </a:r>
            <a:r>
              <a:rPr lang="nl-NL" dirty="0" err="1" smtClean="0"/>
              <a:t>Veldt</a:t>
            </a:r>
            <a:r>
              <a:rPr lang="nl-NL" dirty="0" smtClean="0"/>
              <a:t>, 1986, p. xxxi-xxxiii; </a:t>
            </a:r>
            <a:r>
              <a:rPr lang="nl-NL" dirty="0" err="1" smtClean="0"/>
              <a:t>Schenkeveld</a:t>
            </a:r>
            <a:r>
              <a:rPr lang="nl-NL" dirty="0" smtClean="0"/>
              <a:t>-van der </a:t>
            </a:r>
            <a:r>
              <a:rPr lang="nl-NL" dirty="0" err="1" smtClean="0"/>
              <a:t>Dussen</a:t>
            </a:r>
            <a:r>
              <a:rPr lang="nl-NL" dirty="0" smtClean="0"/>
              <a:t>, 1979, p. 284-289).</a:t>
            </a:r>
            <a:br>
              <a:rPr lang="nl-NL" dirty="0" smtClean="0"/>
            </a:br>
            <a:r>
              <a:rPr lang="nl-NL" dirty="0" smtClean="0"/>
              <a:t/>
            </a:r>
            <a:br>
              <a:rPr lang="nl-NL" dirty="0" smtClean="0"/>
            </a:br>
            <a:r>
              <a:rPr lang="nl-NL" b="1" i="1" dirty="0" smtClean="0"/>
              <a:t>Vondel als tragedieschrijver en vertaler</a:t>
            </a:r>
            <a:r>
              <a:rPr lang="nl-NL" dirty="0" smtClean="0"/>
              <a:t/>
            </a:r>
            <a:br>
              <a:rPr lang="nl-NL" dirty="0" smtClean="0"/>
            </a:br>
            <a:r>
              <a:rPr lang="nl-NL" dirty="0" smtClean="0"/>
              <a:t/>
            </a:r>
            <a:br>
              <a:rPr lang="nl-NL" dirty="0" smtClean="0"/>
            </a:br>
            <a:r>
              <a:rPr lang="nl-NL" dirty="0" smtClean="0"/>
              <a:t>In de periode 1639 tot 1670 - en eigenlijk tot het einde van zijn leven - schreef Vondel naast gedichten ook veel toneelwerken, veelal bewerkingen van </a:t>
            </a:r>
            <a:r>
              <a:rPr lang="nl-NL" dirty="0" err="1" smtClean="0"/>
              <a:t>bijbelse</a:t>
            </a:r>
            <a:r>
              <a:rPr lang="nl-NL" dirty="0" smtClean="0"/>
              <a:t> onderwerpen, zoals </a:t>
            </a:r>
            <a:r>
              <a:rPr lang="nl-NL" i="1" dirty="0" smtClean="0"/>
              <a:t>Gebroeders</a:t>
            </a:r>
            <a:r>
              <a:rPr lang="nl-NL" dirty="0" smtClean="0"/>
              <a:t> (1640), </a:t>
            </a:r>
            <a:r>
              <a:rPr lang="nl-NL" i="1" dirty="0" smtClean="0"/>
              <a:t>Joseph in </a:t>
            </a:r>
            <a:r>
              <a:rPr lang="nl-NL" i="1" dirty="0" err="1" smtClean="0"/>
              <a:t>Egypten</a:t>
            </a:r>
            <a:r>
              <a:rPr lang="nl-NL" dirty="0" smtClean="0"/>
              <a:t> (1640) en </a:t>
            </a:r>
            <a:r>
              <a:rPr lang="nl-NL" i="1" dirty="0" smtClean="0"/>
              <a:t>Lucifer</a:t>
            </a:r>
            <a:r>
              <a:rPr lang="nl-NL" dirty="0" smtClean="0"/>
              <a:t> (1654), maar ook actuele historische drama's zoals </a:t>
            </a:r>
            <a:r>
              <a:rPr lang="nl-NL" i="1" dirty="0" smtClean="0"/>
              <a:t>Maria Stuart of gemartelde majesteit</a:t>
            </a:r>
            <a:r>
              <a:rPr lang="nl-NL" dirty="0" smtClean="0"/>
              <a:t> (1646). Hoewel </a:t>
            </a:r>
            <a:r>
              <a:rPr lang="nl-NL" i="1" dirty="0" smtClean="0"/>
              <a:t>Lucifer</a:t>
            </a:r>
            <a:r>
              <a:rPr lang="nl-NL" dirty="0" smtClean="0"/>
              <a:t> vaak wordt beschreven als Vondels meesterwerk, was het bijbels drama </a:t>
            </a:r>
            <a:r>
              <a:rPr lang="nl-NL" i="1" dirty="0" err="1" smtClean="0"/>
              <a:t>Jeptha</a:t>
            </a:r>
            <a:r>
              <a:rPr lang="nl-NL" i="1" dirty="0" smtClean="0"/>
              <a:t> of Offerbelofte</a:t>
            </a:r>
            <a:r>
              <a:rPr lang="nl-NL" dirty="0" smtClean="0"/>
              <a:t> (1659) in Vondels eigen visie het toneelstuk dat het dichtst zijn ideaal benaderde. De held van het stuk was een evenwichtig figuur, noch geheel goed, noch geheel slecht, met een christelijke levensvisie. Ook de plot (de ontwikkeling van een verkeerde beslissing, via inkeer tot berouw) was volgens de normen van de klassieken en het stuk voldeed aan de regels van </a:t>
            </a:r>
            <a:r>
              <a:rPr lang="nl-NL" dirty="0" err="1" smtClean="0"/>
              <a:t>Aristotels</a:t>
            </a:r>
            <a:r>
              <a:rPr lang="nl-NL" dirty="0" smtClean="0"/>
              <a:t> van eenheid van tijd, plaats en ruimte. Met deze ingrediënten dacht Vondel de klassieken te overtreffen, omdat hij, boven hun eisen, ook een christelijk element had toegevoegd. Het publiek dacht er anders over, zij zagen liever spektakel en vonden de lange monologen en weinig wisselende decors tegenvallen. </a:t>
            </a:r>
          </a:p>
          <a:p>
            <a:r>
              <a:rPr lang="nl-NL" dirty="0" smtClean="0"/>
              <a:t>Vondel reageerde juist in diezelfde periode op kritiek van predikanten op het medium toneel. In 1661 publiceerde hij </a:t>
            </a:r>
            <a:r>
              <a:rPr lang="nl-NL" i="1" dirty="0" err="1" smtClean="0"/>
              <a:t>Tooneelschilt</a:t>
            </a:r>
            <a:r>
              <a:rPr lang="nl-NL" i="1" dirty="0" smtClean="0"/>
              <a:t> of Pleitrede voor het </a:t>
            </a:r>
            <a:r>
              <a:rPr lang="nl-NL" i="1" dirty="0" err="1" smtClean="0"/>
              <a:t>tooneelrecht</a:t>
            </a:r>
            <a:r>
              <a:rPr lang="nl-NL" dirty="0" smtClean="0"/>
              <a:t> waarin hij zich verdedigde door te wijzen op het didactisch belang van drama. Ook had de dichter, die zich intussen grondig in de klassieken had verdiept, verschillende vertalingen van grote schrijvers verzorgd, zoals </a:t>
            </a:r>
            <a:r>
              <a:rPr lang="nl-NL" i="1" dirty="0" err="1" smtClean="0"/>
              <a:t>Publius</a:t>
            </a:r>
            <a:r>
              <a:rPr lang="nl-NL" i="1" dirty="0" smtClean="0"/>
              <a:t> </a:t>
            </a:r>
            <a:r>
              <a:rPr lang="nl-NL" i="1" dirty="0" err="1" smtClean="0"/>
              <a:t>Virgilius</a:t>
            </a:r>
            <a:r>
              <a:rPr lang="nl-NL" i="1" dirty="0" smtClean="0"/>
              <a:t> </a:t>
            </a:r>
            <a:r>
              <a:rPr lang="nl-NL" i="1" dirty="0" err="1" smtClean="0"/>
              <a:t>Maroos</a:t>
            </a:r>
            <a:r>
              <a:rPr lang="nl-NL" i="1" dirty="0" smtClean="0"/>
              <a:t> </a:t>
            </a:r>
            <a:r>
              <a:rPr lang="nl-NL" i="1" dirty="0" err="1" smtClean="0"/>
              <a:t>Wercken</a:t>
            </a:r>
            <a:r>
              <a:rPr lang="nl-NL" dirty="0" smtClean="0"/>
              <a:t> en Ovidius' </a:t>
            </a:r>
            <a:r>
              <a:rPr lang="nl-NL" i="1" dirty="0" smtClean="0"/>
              <a:t>Heldinnenbrieven</a:t>
            </a:r>
            <a:r>
              <a:rPr lang="nl-NL" dirty="0" smtClean="0"/>
              <a:t>, beide in 1646 (Smits-</a:t>
            </a:r>
            <a:r>
              <a:rPr lang="nl-NL" dirty="0" err="1" smtClean="0"/>
              <a:t>Veldt</a:t>
            </a:r>
            <a:r>
              <a:rPr lang="nl-NL" dirty="0" smtClean="0"/>
              <a:t>, 1986, p. xxxi-</a:t>
            </a:r>
          </a:p>
          <a:p>
            <a:endParaRPr lang="nl-NL" dirty="0"/>
          </a:p>
        </p:txBody>
      </p:sp>
      <p:sp>
        <p:nvSpPr>
          <p:cNvPr id="4" name="Tijdelijke aanduiding voor dianummer 3"/>
          <p:cNvSpPr>
            <a:spLocks noGrp="1"/>
          </p:cNvSpPr>
          <p:nvPr>
            <p:ph type="sldNum" sz="quarter" idx="10"/>
          </p:nvPr>
        </p:nvSpPr>
        <p:spPr/>
        <p:txBody>
          <a:bodyPr/>
          <a:lstStyle/>
          <a:p>
            <a:fld id="{AB92A1F3-B66E-4E42-A45F-222787F7960F}" type="slidenum">
              <a:rPr lang="nl-NL" smtClean="0"/>
              <a:t>19</a:t>
            </a:fld>
            <a:endParaRPr lang="nl-NL"/>
          </a:p>
        </p:txBody>
      </p:sp>
    </p:spTree>
    <p:extLst>
      <p:ext uri="{BB962C8B-B14F-4D97-AF65-F5344CB8AC3E}">
        <p14:creationId xmlns:p14="http://schemas.microsoft.com/office/powerpoint/2010/main" val="493157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5C54372-91FC-47BC-ACB2-64FE47416E5E}" type="datetimeFigureOut">
              <a:rPr lang="nl-NL" smtClean="0"/>
              <a:t>29-2-2012</a:t>
            </a:fld>
            <a:endParaRPr lang="nl-NL"/>
          </a:p>
        </p:txBody>
      </p:sp>
      <p:sp>
        <p:nvSpPr>
          <p:cNvPr id="5" name="Footer Placeholder 4"/>
          <p:cNvSpPr>
            <a:spLocks noGrp="1"/>
          </p:cNvSpPr>
          <p:nvPr>
            <p:ph type="ftr" sz="quarter" idx="11"/>
          </p:nvPr>
        </p:nvSpPr>
        <p:spPr/>
        <p:txBody>
          <a:bodyPr/>
          <a:lstStyle/>
          <a:p>
            <a:endParaRPr lang="nl-NL"/>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597FCD25-8F0C-4BEF-92DC-627E57A981BB}" type="slidenum">
              <a:rPr lang="nl-NL" smtClean="0"/>
              <a:t>‹nr.›</a:t>
            </a:fld>
            <a:endParaRPr lang="nl-NL"/>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nl-NL" smtClean="0"/>
              <a:t>Klik om de stijl te bewerken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95C54372-91FC-47BC-ACB2-64FE47416E5E}" type="datetimeFigureOut">
              <a:rPr lang="nl-NL" smtClean="0"/>
              <a:t>29-2-2012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97FCD25-8F0C-4BEF-92DC-627E57A981BB}"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95C54372-91FC-47BC-ACB2-64FE47416E5E}" type="datetimeFigureOut">
              <a:rPr lang="nl-NL" smtClean="0"/>
              <a:t>29-2-2012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97FCD25-8F0C-4BEF-92DC-627E57A981BB}"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95C54372-91FC-47BC-ACB2-64FE47416E5E}" type="datetimeFigureOut">
              <a:rPr lang="nl-NL" smtClean="0"/>
              <a:t>29-2-2012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97FCD25-8F0C-4BEF-92DC-627E57A981BB}"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5C54372-91FC-47BC-ACB2-64FE47416E5E}" type="datetimeFigureOut">
              <a:rPr lang="nl-NL" smtClean="0"/>
              <a:t>29-2-2012</a:t>
            </a:fld>
            <a:endParaRPr lang="nl-NL"/>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97FCD25-8F0C-4BEF-92DC-627E57A981BB}" type="slidenum">
              <a:rPr lang="nl-NL" smtClean="0"/>
              <a:t>‹nr.›</a:t>
            </a:fld>
            <a:endParaRPr lang="nl-NL"/>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nl-NL" smtClean="0"/>
              <a:t>Klik om de stijl te bewerken</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nl-NL" smtClean="0"/>
              <a:t>Klik om de stijl te bewerken</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95C54372-91FC-47BC-ACB2-64FE47416E5E}" type="datetimeFigureOut">
              <a:rPr lang="nl-NL" smtClean="0"/>
              <a:t>29-2-2012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97FCD25-8F0C-4BEF-92DC-627E57A981BB}" type="slidenum">
              <a:rPr lang="nl-NL" smtClean="0"/>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nl-NL" smtClean="0"/>
              <a:t>Klik om de stijl te bewerken</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95C54372-91FC-47BC-ACB2-64FE47416E5E}" type="datetimeFigureOut">
              <a:rPr lang="nl-NL" smtClean="0"/>
              <a:t>29-2-2012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597FCD25-8F0C-4BEF-92DC-627E57A981BB}"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Date Placeholder 2"/>
          <p:cNvSpPr>
            <a:spLocks noGrp="1"/>
          </p:cNvSpPr>
          <p:nvPr>
            <p:ph type="dt" sz="half" idx="10"/>
          </p:nvPr>
        </p:nvSpPr>
        <p:spPr/>
        <p:txBody>
          <a:bodyPr/>
          <a:lstStyle/>
          <a:p>
            <a:fld id="{95C54372-91FC-47BC-ACB2-64FE47416E5E}" type="datetimeFigureOut">
              <a:rPr lang="nl-NL" smtClean="0"/>
              <a:t>29-2-2012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597FCD25-8F0C-4BEF-92DC-627E57A981BB}"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5C54372-91FC-47BC-ACB2-64FE47416E5E}" type="datetimeFigureOut">
              <a:rPr lang="nl-NL" smtClean="0"/>
              <a:t>29-2-2012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597FCD25-8F0C-4BEF-92DC-627E57A981BB}"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95C54372-91FC-47BC-ACB2-64FE47416E5E}" type="datetimeFigureOut">
              <a:rPr lang="nl-NL" smtClean="0"/>
              <a:t>29-2-2012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97FCD25-8F0C-4BEF-92DC-627E57A981BB}" type="slidenum">
              <a:rPr lang="nl-NL" smtClean="0"/>
              <a:t>‹nr.›</a:t>
            </a:fld>
            <a:endParaRPr lang="nl-NL"/>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nl-NL" smtClean="0"/>
              <a:t>Klik om de stijl te bewerken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5" name="Date Placeholder 4"/>
          <p:cNvSpPr>
            <a:spLocks noGrp="1"/>
          </p:cNvSpPr>
          <p:nvPr>
            <p:ph type="dt" sz="half" idx="10"/>
          </p:nvPr>
        </p:nvSpPr>
        <p:spPr/>
        <p:txBody>
          <a:bodyPr/>
          <a:lstStyle/>
          <a:p>
            <a:fld id="{95C54372-91FC-47BC-ACB2-64FE47416E5E}" type="datetimeFigureOut">
              <a:rPr lang="nl-NL" smtClean="0"/>
              <a:t>29-2-2012</a:t>
            </a:fld>
            <a:endParaRPr lang="nl-NL"/>
          </a:p>
        </p:txBody>
      </p:sp>
      <p:sp>
        <p:nvSpPr>
          <p:cNvPr id="7" name="Slide Number Placeholder 6"/>
          <p:cNvSpPr>
            <a:spLocks noGrp="1"/>
          </p:cNvSpPr>
          <p:nvPr>
            <p:ph type="sldNum" sz="quarter" idx="12"/>
          </p:nvPr>
        </p:nvSpPr>
        <p:spPr/>
        <p:txBody>
          <a:bodyPr/>
          <a:lstStyle/>
          <a:p>
            <a:fld id="{597FCD25-8F0C-4BEF-92DC-627E57A981BB}" type="slidenum">
              <a:rPr lang="nl-NL" smtClean="0"/>
              <a:t>‹nr.›</a:t>
            </a:fld>
            <a:endParaRPr lang="nl-NL"/>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nl-NL"/>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nl-NL" smtClean="0"/>
              <a:t>Klik om de stijl te bewerken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95C54372-91FC-47BC-ACB2-64FE47416E5E}" type="datetimeFigureOut">
              <a:rPr lang="nl-NL" smtClean="0"/>
              <a:t>29-2-2012</a:t>
            </a:fld>
            <a:endParaRPr lang="nl-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nl-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597FCD25-8F0C-4BEF-92DC-627E57A981BB}" type="slidenum">
              <a:rPr lang="nl-NL" smtClean="0"/>
              <a:t>‹nr.›</a:t>
            </a:fld>
            <a:endParaRPr lang="nl-NL"/>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nl-NL" smtClean="0"/>
              <a:t>Klik om de stijl te bewerken</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p:txBody>
          <a:bodyPr/>
          <a:lstStyle/>
          <a:p>
            <a:r>
              <a:rPr lang="nl-NL" dirty="0" smtClean="0"/>
              <a:t>1587-1679</a:t>
            </a:r>
            <a:endParaRPr lang="nl-NL" dirty="0"/>
          </a:p>
        </p:txBody>
      </p:sp>
      <p:sp>
        <p:nvSpPr>
          <p:cNvPr id="2" name="Titel 1"/>
          <p:cNvSpPr>
            <a:spLocks noGrp="1"/>
          </p:cNvSpPr>
          <p:nvPr>
            <p:ph type="ctrTitle"/>
          </p:nvPr>
        </p:nvSpPr>
        <p:spPr/>
        <p:txBody>
          <a:bodyPr/>
          <a:lstStyle/>
          <a:p>
            <a:r>
              <a:rPr lang="nl-NL" dirty="0" smtClean="0"/>
              <a:t>Joost van den Vondel</a:t>
            </a:r>
            <a:endParaRPr lang="nl-NL" dirty="0"/>
          </a:p>
        </p:txBody>
      </p:sp>
    </p:spTree>
    <p:extLst>
      <p:ext uri="{BB962C8B-B14F-4D97-AF65-F5344CB8AC3E}">
        <p14:creationId xmlns:p14="http://schemas.microsoft.com/office/powerpoint/2010/main" val="1820108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Rederijkerskamer  </a:t>
            </a:r>
            <a:endParaRPr lang="nl-NL" dirty="0"/>
          </a:p>
        </p:txBody>
      </p:sp>
      <p:sp>
        <p:nvSpPr>
          <p:cNvPr id="3" name="Tijdelijke aanduiding voor inhoud 2"/>
          <p:cNvSpPr>
            <a:spLocks noGrp="1"/>
          </p:cNvSpPr>
          <p:nvPr>
            <p:ph idx="1"/>
          </p:nvPr>
        </p:nvSpPr>
        <p:spPr/>
        <p:txBody>
          <a:bodyPr/>
          <a:lstStyle/>
          <a:p>
            <a:endParaRPr lang="nl-N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905000"/>
            <a:ext cx="3816424" cy="3972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1695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Vroege werk</a:t>
            </a:r>
            <a:endParaRPr lang="nl-NL" dirty="0"/>
          </a:p>
        </p:txBody>
      </p:sp>
      <p:sp>
        <p:nvSpPr>
          <p:cNvPr id="3" name="Tijdelijke aanduiding voor inhoud 2"/>
          <p:cNvSpPr>
            <a:spLocks noGrp="1"/>
          </p:cNvSpPr>
          <p:nvPr>
            <p:ph idx="1"/>
          </p:nvPr>
        </p:nvSpPr>
        <p:spPr/>
        <p:txBody>
          <a:bodyPr>
            <a:normAutofit/>
          </a:bodyPr>
          <a:lstStyle/>
          <a:p>
            <a:r>
              <a:rPr lang="nl-NL" sz="3600" dirty="0" smtClean="0"/>
              <a:t>Gelegenheidspoëzie</a:t>
            </a:r>
          </a:p>
          <a:p>
            <a:r>
              <a:rPr lang="nl-NL" sz="3600" dirty="0" smtClean="0"/>
              <a:t>Teksten bij prenten (emblemata)</a:t>
            </a:r>
          </a:p>
          <a:p>
            <a:r>
              <a:rPr lang="nl-NL" sz="3600" dirty="0" smtClean="0"/>
              <a:t>Dierfabels</a:t>
            </a:r>
          </a:p>
          <a:p>
            <a:r>
              <a:rPr lang="nl-NL" sz="3600" dirty="0" smtClean="0"/>
              <a:t>Christelijk moraliserende teksten</a:t>
            </a:r>
          </a:p>
          <a:p>
            <a:endParaRPr lang="nl-NL" sz="3600" dirty="0"/>
          </a:p>
        </p:txBody>
      </p:sp>
    </p:spTree>
    <p:extLst>
      <p:ext uri="{BB962C8B-B14F-4D97-AF65-F5344CB8AC3E}">
        <p14:creationId xmlns:p14="http://schemas.microsoft.com/office/powerpoint/2010/main" val="2377673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Humanisme en klassieken</a:t>
            </a:r>
            <a:endParaRPr lang="nl-NL" dirty="0"/>
          </a:p>
        </p:txBody>
      </p:sp>
      <p:pic>
        <p:nvPicPr>
          <p:cNvPr id="5122" name="Picture 2" descr="C:\Documents and Settings\Wim\Mijn documenten\Mijn afbeeldingen\imagesCAQ5EQYB.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9792" y="1844824"/>
            <a:ext cx="2879204"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518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Autodidact</a:t>
            </a:r>
            <a:endParaRPr lang="nl-NL" dirty="0"/>
          </a:p>
        </p:txBody>
      </p:sp>
      <p:sp>
        <p:nvSpPr>
          <p:cNvPr id="3" name="Tijdelijke aanduiding voor inhoud 2"/>
          <p:cNvSpPr>
            <a:spLocks noGrp="1"/>
          </p:cNvSpPr>
          <p:nvPr>
            <p:ph idx="1"/>
          </p:nvPr>
        </p:nvSpPr>
        <p:spPr/>
        <p:txBody>
          <a:bodyPr>
            <a:normAutofit/>
          </a:bodyPr>
          <a:lstStyle/>
          <a:p>
            <a:r>
              <a:rPr lang="nl-NL" sz="3600" dirty="0" smtClean="0"/>
              <a:t>Vondel studeerde hele leven:</a:t>
            </a:r>
          </a:p>
          <a:p>
            <a:r>
              <a:rPr lang="nl-NL" sz="3600" dirty="0" smtClean="0"/>
              <a:t>De bijbel</a:t>
            </a:r>
          </a:p>
          <a:p>
            <a:r>
              <a:rPr lang="nl-NL" sz="3600" dirty="0" smtClean="0"/>
              <a:t>De Klassieken (Leerde Latijn en Grieks)</a:t>
            </a:r>
          </a:p>
          <a:p>
            <a:r>
              <a:rPr lang="nl-NL" sz="3600" dirty="0" smtClean="0"/>
              <a:t>Tijdgenoten als Hooft en roemer Visscher </a:t>
            </a:r>
            <a:endParaRPr lang="nl-NL" sz="3600" dirty="0"/>
          </a:p>
        </p:txBody>
      </p:sp>
    </p:spTree>
    <p:extLst>
      <p:ext uri="{BB962C8B-B14F-4D97-AF65-F5344CB8AC3E}">
        <p14:creationId xmlns:p14="http://schemas.microsoft.com/office/powerpoint/2010/main" val="2237982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Persoonlijk drama</a:t>
            </a:r>
            <a:endParaRPr lang="nl-NL" dirty="0"/>
          </a:p>
        </p:txBody>
      </p:sp>
      <p:sp>
        <p:nvSpPr>
          <p:cNvPr id="3" name="Tijdelijke aanduiding voor inhoud 2"/>
          <p:cNvSpPr>
            <a:spLocks noGrp="1"/>
          </p:cNvSpPr>
          <p:nvPr>
            <p:ph idx="1"/>
          </p:nvPr>
        </p:nvSpPr>
        <p:spPr/>
        <p:txBody>
          <a:bodyPr>
            <a:normAutofit/>
          </a:bodyPr>
          <a:lstStyle/>
          <a:p>
            <a:r>
              <a:rPr lang="nl-NL" sz="3600" dirty="0" smtClean="0"/>
              <a:t>Vondel verloor twee kinderen en zijn vrouw </a:t>
            </a:r>
          </a:p>
          <a:p>
            <a:r>
              <a:rPr lang="nl-NL" sz="3600" dirty="0" smtClean="0"/>
              <a:t>Vondel raakte in onmin met zijn moeder en verloor de zijdehandel</a:t>
            </a:r>
          </a:p>
          <a:p>
            <a:r>
              <a:rPr lang="nl-NL" sz="3600" dirty="0" smtClean="0"/>
              <a:t>door wanbeleid van zijn zoon, die   werd verbannen en op  zee stierf             	</a:t>
            </a:r>
            <a:endParaRPr lang="nl-NL" sz="3600" dirty="0"/>
          </a:p>
        </p:txBody>
      </p:sp>
    </p:spTree>
    <p:extLst>
      <p:ext uri="{BB962C8B-B14F-4D97-AF65-F5344CB8AC3E}">
        <p14:creationId xmlns:p14="http://schemas.microsoft.com/office/powerpoint/2010/main" val="391990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 de dood van </a:t>
            </a:r>
            <a:r>
              <a:rPr lang="nl-NL" dirty="0" err="1" smtClean="0"/>
              <a:t>constantijn</a:t>
            </a:r>
            <a:endParaRPr lang="nl-NL" dirty="0"/>
          </a:p>
        </p:txBody>
      </p:sp>
      <p:sp>
        <p:nvSpPr>
          <p:cNvPr id="3" name="Tijdelijke aanduiding voor inhoud 2"/>
          <p:cNvSpPr>
            <a:spLocks noGrp="1"/>
          </p:cNvSpPr>
          <p:nvPr>
            <p:ph idx="1"/>
          </p:nvPr>
        </p:nvSpPr>
        <p:spPr>
          <a:xfrm>
            <a:off x="457200" y="1628800"/>
            <a:ext cx="8229600" cy="4968552"/>
          </a:xfrm>
        </p:spPr>
        <p:txBody>
          <a:bodyPr>
            <a:noAutofit/>
          </a:bodyPr>
          <a:lstStyle/>
          <a:p>
            <a:r>
              <a:rPr lang="nl-NL" sz="1800" b="1" cap="small" dirty="0"/>
              <a:t>KINDERLIJK</a:t>
            </a:r>
          </a:p>
          <a:p>
            <a:r>
              <a:rPr lang="nl-NL" sz="1800" b="1" dirty="0" err="1"/>
              <a:t>Constantijntje</a:t>
            </a:r>
            <a:r>
              <a:rPr lang="nl-NL" sz="1800" b="1" dirty="0"/>
              <a:t>, ’t zalig </a:t>
            </a:r>
            <a:r>
              <a:rPr lang="nl-NL" sz="1800" b="1" dirty="0" err="1"/>
              <a:t>kijntje</a:t>
            </a:r>
            <a:r>
              <a:rPr lang="nl-NL" sz="1800" b="1" dirty="0"/>
              <a:t/>
            </a:r>
            <a:br>
              <a:rPr lang="nl-NL" sz="1800" b="1" dirty="0"/>
            </a:br>
            <a:r>
              <a:rPr lang="nl-NL" sz="1800" b="1" dirty="0"/>
              <a:t>Cherubijntje, van om hoog,</a:t>
            </a:r>
            <a:br>
              <a:rPr lang="nl-NL" sz="1800" b="1" dirty="0"/>
            </a:br>
            <a:r>
              <a:rPr lang="nl-NL" sz="1800" b="1" dirty="0" err="1"/>
              <a:t>D’ijdelheden</a:t>
            </a:r>
            <a:r>
              <a:rPr lang="nl-NL" sz="1800" b="1" dirty="0"/>
              <a:t>, hier beneden,</a:t>
            </a:r>
            <a:br>
              <a:rPr lang="nl-NL" sz="1800" b="1" dirty="0"/>
            </a:br>
            <a:r>
              <a:rPr lang="nl-NL" sz="1800" b="1" dirty="0"/>
              <a:t>Uitlacht met een lodderoog.</a:t>
            </a:r>
            <a:br>
              <a:rPr lang="nl-NL" sz="1800" b="1" dirty="0"/>
            </a:br>
            <a:r>
              <a:rPr lang="nl-NL" sz="1800" b="1" dirty="0"/>
              <a:t>Moeder, </a:t>
            </a:r>
            <a:r>
              <a:rPr lang="nl-NL" sz="1800" b="1" dirty="0" err="1"/>
              <a:t>zeit</a:t>
            </a:r>
            <a:r>
              <a:rPr lang="nl-NL" sz="1800" b="1" dirty="0"/>
              <a:t> hij, waarom schreit gij?</a:t>
            </a:r>
            <a:br>
              <a:rPr lang="nl-NL" sz="1800" b="1" dirty="0"/>
            </a:br>
            <a:r>
              <a:rPr lang="nl-NL" sz="1800" b="1" dirty="0"/>
              <a:t>Waarom </a:t>
            </a:r>
            <a:r>
              <a:rPr lang="nl-NL" sz="1800" b="1" dirty="0" err="1"/>
              <a:t>greit</a:t>
            </a:r>
            <a:r>
              <a:rPr lang="nl-NL" sz="1800" b="1" dirty="0"/>
              <a:t> gij, op mijn lijk?</a:t>
            </a:r>
            <a:br>
              <a:rPr lang="nl-NL" sz="1800" b="1" dirty="0"/>
            </a:br>
            <a:r>
              <a:rPr lang="nl-NL" sz="1800" b="1" dirty="0"/>
              <a:t>Boven leef ik, boven zweef ik,</a:t>
            </a:r>
            <a:br>
              <a:rPr lang="nl-NL" sz="1800" b="1" dirty="0"/>
            </a:br>
            <a:r>
              <a:rPr lang="nl-NL" sz="1800" b="1" dirty="0"/>
              <a:t>Engeltje van ’t hemelrijk:</a:t>
            </a:r>
            <a:br>
              <a:rPr lang="nl-NL" sz="1800" b="1" dirty="0"/>
            </a:br>
            <a:r>
              <a:rPr lang="nl-NL" sz="1800" b="1" dirty="0"/>
              <a:t>En ik blink’ er, en ik drink er</a:t>
            </a:r>
            <a:br>
              <a:rPr lang="nl-NL" sz="1800" b="1" dirty="0"/>
            </a:br>
            <a:r>
              <a:rPr lang="nl-NL" sz="1800" b="1" dirty="0"/>
              <a:t>’t Geen de schenker alles goeds</a:t>
            </a:r>
            <a:br>
              <a:rPr lang="nl-NL" sz="1800" b="1" dirty="0"/>
            </a:br>
            <a:r>
              <a:rPr lang="nl-NL" sz="1800" b="1" dirty="0"/>
              <a:t>Schenkt de zielen, die daar krielen,</a:t>
            </a:r>
            <a:br>
              <a:rPr lang="nl-NL" sz="1800" b="1" dirty="0"/>
            </a:br>
            <a:r>
              <a:rPr lang="nl-NL" sz="1800" b="1" dirty="0"/>
              <a:t>Dartel van veel </a:t>
            </a:r>
            <a:r>
              <a:rPr lang="nl-NL" sz="1800" b="1" dirty="0" err="1"/>
              <a:t>overvloeds</a:t>
            </a:r>
            <a:r>
              <a:rPr lang="nl-NL" sz="1800" b="1" dirty="0"/>
              <a:t>.</a:t>
            </a:r>
            <a:br>
              <a:rPr lang="nl-NL" sz="1800" b="1" dirty="0"/>
            </a:br>
            <a:r>
              <a:rPr lang="nl-NL" sz="1800" b="1" dirty="0"/>
              <a:t>Leer dan reizen met </a:t>
            </a:r>
            <a:r>
              <a:rPr lang="nl-NL" sz="1800" b="1" dirty="0" err="1"/>
              <a:t>gepeizen</a:t>
            </a:r>
            <a:r>
              <a:rPr lang="nl-NL" sz="1800" b="1" dirty="0"/>
              <a:t/>
            </a:r>
            <a:br>
              <a:rPr lang="nl-NL" sz="1800" b="1" dirty="0"/>
            </a:br>
            <a:r>
              <a:rPr lang="nl-NL" sz="1800" b="1" dirty="0"/>
              <a:t>Naar paleizen, uit het slik</a:t>
            </a:r>
            <a:br>
              <a:rPr lang="nl-NL" sz="1800" b="1" dirty="0"/>
            </a:br>
            <a:r>
              <a:rPr lang="nl-NL" sz="1800" b="1" dirty="0"/>
              <a:t>Dezer </a:t>
            </a:r>
            <a:r>
              <a:rPr lang="nl-NL" sz="1800" b="1" dirty="0" err="1"/>
              <a:t>werreld</a:t>
            </a:r>
            <a:r>
              <a:rPr lang="nl-NL" sz="1800" b="1" dirty="0"/>
              <a:t>, die zo </a:t>
            </a:r>
            <a:r>
              <a:rPr lang="nl-NL" sz="1800" b="1" dirty="0" err="1"/>
              <a:t>dwerrelt</a:t>
            </a:r>
            <a:r>
              <a:rPr lang="nl-NL" sz="1800" b="1" dirty="0"/>
              <a:t>.</a:t>
            </a:r>
            <a:br>
              <a:rPr lang="nl-NL" sz="1800" b="1" dirty="0"/>
            </a:br>
            <a:r>
              <a:rPr lang="nl-NL" sz="1800" b="1" dirty="0"/>
              <a:t>Eeuwig gaat voor ogenblik.</a:t>
            </a:r>
            <a:br>
              <a:rPr lang="nl-NL" sz="1800" b="1" dirty="0"/>
            </a:br>
            <a:r>
              <a:rPr lang="nl-NL" sz="1800" b="1" dirty="0"/>
              <a:t/>
            </a:r>
            <a:br>
              <a:rPr lang="nl-NL" sz="1800" b="1" dirty="0"/>
            </a:br>
            <a:r>
              <a:rPr lang="nl-NL" sz="1800" dirty="0"/>
              <a:t>(1631-1633)</a:t>
            </a:r>
            <a:br>
              <a:rPr lang="nl-NL" sz="1800" dirty="0"/>
            </a:br>
            <a:r>
              <a:rPr lang="nl-NL" sz="1800" dirty="0"/>
              <a:t/>
            </a:r>
            <a:br>
              <a:rPr lang="nl-NL" sz="1800" dirty="0"/>
            </a:br>
            <a:endParaRPr lang="nl-NL" sz="1800" dirty="0"/>
          </a:p>
        </p:txBody>
      </p:sp>
    </p:spTree>
    <p:extLst>
      <p:ext uri="{BB962C8B-B14F-4D97-AF65-F5344CB8AC3E}">
        <p14:creationId xmlns:p14="http://schemas.microsoft.com/office/powerpoint/2010/main" val="2615318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lstStyle/>
          <a:p>
            <a:endParaRPr lang="nl-NL"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268760"/>
            <a:ext cx="2586583"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2394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1620-1630</a:t>
            </a:r>
            <a:endParaRPr lang="nl-NL" dirty="0"/>
          </a:p>
        </p:txBody>
      </p:sp>
      <p:sp>
        <p:nvSpPr>
          <p:cNvPr id="3" name="Tijdelijke aanduiding voor inhoud 2"/>
          <p:cNvSpPr>
            <a:spLocks noGrp="1"/>
          </p:cNvSpPr>
          <p:nvPr>
            <p:ph idx="1"/>
          </p:nvPr>
        </p:nvSpPr>
        <p:spPr/>
        <p:txBody>
          <a:bodyPr/>
          <a:lstStyle/>
          <a:p>
            <a:r>
              <a:rPr lang="nl-NL" dirty="0" smtClean="0"/>
              <a:t>Politieke en maatschappelijke </a:t>
            </a:r>
          </a:p>
          <a:p>
            <a:r>
              <a:rPr lang="nl-NL" dirty="0" smtClean="0"/>
              <a:t>Veel gelegenheidspoëzie ( lofdichten) over Amsterdam </a:t>
            </a:r>
          </a:p>
          <a:p>
            <a:r>
              <a:rPr lang="nl-NL" dirty="0" smtClean="0"/>
              <a:t>Hekeldichten over politieke onrechtvaardigheid:</a:t>
            </a:r>
          </a:p>
          <a:p>
            <a:r>
              <a:rPr lang="nl-NL" dirty="0" smtClean="0"/>
              <a:t>Betrokkenheid bij Van </a:t>
            </a:r>
            <a:r>
              <a:rPr lang="nl-NL" dirty="0" err="1" smtClean="0"/>
              <a:t>Oldenbarneveldt</a:t>
            </a:r>
            <a:r>
              <a:rPr lang="nl-NL" dirty="0" smtClean="0"/>
              <a:t> ( veroordeeld door Maurits) : Het </a:t>
            </a:r>
            <a:r>
              <a:rPr lang="nl-NL" dirty="0" err="1" smtClean="0"/>
              <a:t>Stockske</a:t>
            </a:r>
            <a:r>
              <a:rPr lang="nl-NL" dirty="0" smtClean="0"/>
              <a:t>, </a:t>
            </a:r>
            <a:r>
              <a:rPr lang="nl-NL" dirty="0" err="1" smtClean="0"/>
              <a:t>Palamedes</a:t>
            </a:r>
            <a:endParaRPr lang="nl-NL" dirty="0"/>
          </a:p>
        </p:txBody>
      </p:sp>
    </p:spTree>
    <p:extLst>
      <p:ext uri="{BB962C8B-B14F-4D97-AF65-F5344CB8AC3E}">
        <p14:creationId xmlns:p14="http://schemas.microsoft.com/office/powerpoint/2010/main" val="805203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Al eeuwen gespeeld </a:t>
            </a:r>
            <a:endParaRPr lang="nl-NL" dirty="0"/>
          </a:p>
        </p:txBody>
      </p:sp>
      <p:sp>
        <p:nvSpPr>
          <p:cNvPr id="3" name="Tijdelijke aanduiding voor inhoud 2"/>
          <p:cNvSpPr>
            <a:spLocks noGrp="1"/>
          </p:cNvSpPr>
          <p:nvPr>
            <p:ph idx="1"/>
          </p:nvPr>
        </p:nvSpPr>
        <p:spPr/>
        <p:txBody>
          <a:bodyPr/>
          <a:lstStyle/>
          <a:p>
            <a:endParaRPr lang="nl-NL"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517" y="1988840"/>
            <a:ext cx="2407518" cy="3369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1675947"/>
            <a:ext cx="2743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3355545"/>
            <a:ext cx="3633536" cy="2775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6532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Toneel</a:t>
            </a:r>
            <a:endParaRPr lang="nl-NL" dirty="0"/>
          </a:p>
        </p:txBody>
      </p:sp>
      <p:sp>
        <p:nvSpPr>
          <p:cNvPr id="3" name="Tijdelijke aanduiding voor inhoud 2"/>
          <p:cNvSpPr>
            <a:spLocks noGrp="1"/>
          </p:cNvSpPr>
          <p:nvPr>
            <p:ph idx="1"/>
          </p:nvPr>
        </p:nvSpPr>
        <p:spPr/>
        <p:txBody>
          <a:bodyPr>
            <a:normAutofit/>
          </a:bodyPr>
          <a:lstStyle/>
          <a:p>
            <a:r>
              <a:rPr lang="nl-NL" dirty="0" smtClean="0"/>
              <a:t>Vanaf 1637 focus op tragedie:</a:t>
            </a:r>
          </a:p>
          <a:p>
            <a:r>
              <a:rPr lang="nl-NL" dirty="0" smtClean="0"/>
              <a:t>Gijsbrecht van </a:t>
            </a:r>
            <a:r>
              <a:rPr lang="nl-NL" dirty="0" err="1" smtClean="0"/>
              <a:t>Aemstel</a:t>
            </a:r>
            <a:r>
              <a:rPr lang="nl-NL" dirty="0" smtClean="0"/>
              <a:t>: nog steeds gespeeld</a:t>
            </a:r>
          </a:p>
          <a:p>
            <a:r>
              <a:rPr lang="nl-NL" dirty="0" smtClean="0"/>
              <a:t>Een stuk ter herdenking van de opening van een nieuwe schouwburg </a:t>
            </a:r>
            <a:endParaRPr lang="nl-NL" dirty="0" smtClean="0"/>
          </a:p>
          <a:p>
            <a:r>
              <a:rPr lang="nl-NL" dirty="0" smtClean="0"/>
              <a:t>Het </a:t>
            </a:r>
            <a:r>
              <a:rPr lang="nl-NL" dirty="0" smtClean="0"/>
              <a:t>woord </a:t>
            </a:r>
            <a:r>
              <a:rPr lang="nl-NL" dirty="0" err="1" smtClean="0"/>
              <a:t>schouw-burg</a:t>
            </a:r>
            <a:r>
              <a:rPr lang="nl-NL" dirty="0" smtClean="0"/>
              <a:t> is van Vondel</a:t>
            </a:r>
          </a:p>
          <a:p>
            <a:r>
              <a:rPr lang="nl-NL" dirty="0" smtClean="0"/>
              <a:t>Geïnspireerd door </a:t>
            </a:r>
            <a:r>
              <a:rPr lang="nl-NL" dirty="0" err="1" smtClean="0"/>
              <a:t>Vergilius’Aeneis</a:t>
            </a:r>
            <a:endParaRPr lang="nl-NL" dirty="0" smtClean="0"/>
          </a:p>
          <a:p>
            <a:r>
              <a:rPr lang="nl-NL" dirty="0" smtClean="0"/>
              <a:t>De ondergang van Amsterdam in  de 14</a:t>
            </a:r>
            <a:r>
              <a:rPr lang="nl-NL" baseline="30000" dirty="0" smtClean="0"/>
              <a:t>e</a:t>
            </a:r>
            <a:r>
              <a:rPr lang="nl-NL" dirty="0" smtClean="0"/>
              <a:t> eeuw</a:t>
            </a:r>
          </a:p>
          <a:p>
            <a:r>
              <a:rPr lang="nl-NL" dirty="0" smtClean="0"/>
              <a:t>Veel kritiek vanwege te veel katholiek elementen</a:t>
            </a:r>
          </a:p>
          <a:p>
            <a:r>
              <a:rPr lang="nl-NL" dirty="0" smtClean="0"/>
              <a:t>Slot: voorspelling van een engel dat de stad zal opbloeien.</a:t>
            </a:r>
          </a:p>
        </p:txBody>
      </p:sp>
      <p:sp>
        <p:nvSpPr>
          <p:cNvPr id="4" name="Rechthoek 3"/>
          <p:cNvSpPr/>
          <p:nvPr/>
        </p:nvSpPr>
        <p:spPr>
          <a:xfrm>
            <a:off x="2286000" y="-17807583"/>
            <a:ext cx="4572000" cy="17820263"/>
          </a:xfrm>
          <a:prstGeom prst="rect">
            <a:avLst/>
          </a:prstGeom>
        </p:spPr>
        <p:txBody>
          <a:bodyPr>
            <a:spAutoFit/>
          </a:bodyPr>
          <a:lstStyle/>
          <a:p>
            <a:r>
              <a:rPr lang="nl-NL" dirty="0" smtClean="0"/>
              <a:t>De eerste in de reeks was het omstreden drama </a:t>
            </a:r>
            <a:r>
              <a:rPr lang="nl-NL" i="1" dirty="0" err="1" smtClean="0"/>
              <a:t>Gysbreght</a:t>
            </a:r>
            <a:r>
              <a:rPr lang="nl-NL" i="1" dirty="0" smtClean="0"/>
              <a:t> van </a:t>
            </a:r>
            <a:r>
              <a:rPr lang="nl-NL" i="1" dirty="0" err="1" smtClean="0"/>
              <a:t>Aemstel</a:t>
            </a:r>
            <a:r>
              <a:rPr lang="nl-NL" dirty="0" smtClean="0"/>
              <a:t>, opgedragen aan De Groot, uit 1637. Het stuk was geïnspireerd op Vergilius </a:t>
            </a:r>
            <a:r>
              <a:rPr lang="nl-NL" i="1" dirty="0" err="1" smtClean="0"/>
              <a:t>Aeneïs</a:t>
            </a:r>
            <a:r>
              <a:rPr lang="nl-NL" dirty="0" smtClean="0"/>
              <a:t> en had net als het klassieke voorbeeld als doel zijn stadsgenoten een beroemde held uit de geschiedenis te Dat was later dan gepland omdat er volgens protestantse predikanten teveel paapse invloeden in het stuk te zien waren. Om hen tegemoet te komen werden De beschuldiging van de predikanten over de roomse ideeën in de </a:t>
            </a:r>
            <a:r>
              <a:rPr lang="nl-NL" i="1" dirty="0" err="1" smtClean="0"/>
              <a:t>Gysbreght</a:t>
            </a:r>
            <a:r>
              <a:rPr lang="nl-NL" dirty="0" smtClean="0"/>
              <a:t>, was echter niet helemaal uit de lucht komen vallen. Vondel had nauwe banden met Hugo de Groot en diens denkbeelden hebben waarschijnlijk ook invloed gehad op die van Vondel. De kerkelijke twisten die Vondel waarnam binnen de doopsgezinde gemeente stonden de dichter tegen en dit maakte het groeide het aantal katholieken sterk: in 1650 vormden zij al bijna acht procent van de bevolking. Rond 1640 is Vondel officieel tot de katholieke kerk toegetreden, een ommekeer die hem niet altijd in dank werd afgenomen en die duidelijk terug te vinden is in zijn werken, zoals in </a:t>
            </a:r>
            <a:r>
              <a:rPr lang="nl-NL" i="1" dirty="0" smtClean="0"/>
              <a:t>Brieven der </a:t>
            </a:r>
            <a:r>
              <a:rPr lang="nl-NL" i="1" dirty="0" err="1" smtClean="0"/>
              <a:t>heilighe</a:t>
            </a:r>
            <a:r>
              <a:rPr lang="nl-NL" i="1" dirty="0" smtClean="0"/>
              <a:t> </a:t>
            </a:r>
            <a:r>
              <a:rPr lang="nl-NL" i="1" dirty="0" err="1" smtClean="0"/>
              <a:t>maeghden</a:t>
            </a:r>
            <a:r>
              <a:rPr lang="nl-NL" i="1" dirty="0" smtClean="0"/>
              <a:t>, martelaressen</a:t>
            </a:r>
            <a:r>
              <a:rPr lang="nl-NL" dirty="0" smtClean="0"/>
              <a:t> (1642). </a:t>
            </a:r>
          </a:p>
          <a:p>
            <a:r>
              <a:rPr lang="nl-NL" dirty="0" smtClean="0"/>
              <a:t>Door Vondels bekering bekoelde zijn vriendschap met Hooft en Huygens en de pogingen van Vondels kant om het weer goed te maken, lijken niet erg veel succes te hebben gehad. De reactie van </a:t>
            </a:r>
            <a:r>
              <a:rPr lang="nl-NL" dirty="0" err="1" smtClean="0"/>
              <a:t>Barleaus</a:t>
            </a:r>
            <a:r>
              <a:rPr lang="nl-NL" dirty="0" smtClean="0"/>
              <a:t> op de aan Huygens opgedragen vertaling van de </a:t>
            </a:r>
            <a:r>
              <a:rPr lang="nl-NL" i="1" dirty="0" err="1" smtClean="0"/>
              <a:t>Aeneïs</a:t>
            </a:r>
            <a:r>
              <a:rPr lang="nl-NL" dirty="0" smtClean="0"/>
              <a:t> luidde: 'bloedeloos, zonder merg, en met gebroken lendenen'. Desondanks </a:t>
            </a:r>
            <a:r>
              <a:rPr lang="nl-NL" dirty="0" err="1" smtClean="0"/>
              <a:t>functionneerde</a:t>
            </a:r>
            <a:r>
              <a:rPr lang="nl-NL" dirty="0" smtClean="0"/>
              <a:t> Vondel </a:t>
            </a:r>
            <a:r>
              <a:rPr lang="nl-NL" b="1" i="1" dirty="0" err="1" smtClean="0"/>
              <a:t>Vondel</a:t>
            </a:r>
            <a:r>
              <a:rPr lang="nl-NL" b="1" i="1" dirty="0" smtClean="0"/>
              <a:t> als tragedieschrijver en vertaler</a:t>
            </a:r>
            <a:r>
              <a:rPr lang="nl-NL" dirty="0" smtClean="0"/>
              <a:t/>
            </a:r>
            <a:br>
              <a:rPr lang="nl-NL" dirty="0" smtClean="0"/>
            </a:br>
            <a:r>
              <a:rPr lang="nl-NL" dirty="0" smtClean="0"/>
              <a:t/>
            </a:r>
            <a:br>
              <a:rPr lang="nl-NL" dirty="0" smtClean="0"/>
            </a:br>
            <a:r>
              <a:rPr lang="nl-NL" dirty="0" smtClean="0"/>
              <a:t>In de periode 1639 tot 1670 - en eigenlijk tot het einde van zijn leven - schreef Vondel naast gedichten ook veel toneelwerken, veelal bewerkingen van </a:t>
            </a:r>
            <a:r>
              <a:rPr lang="nl-NL" dirty="0" err="1" smtClean="0"/>
              <a:t>bijbelse</a:t>
            </a:r>
            <a:r>
              <a:rPr lang="nl-NL" dirty="0" smtClean="0"/>
              <a:t> onderwerpen, zoals </a:t>
            </a:r>
            <a:r>
              <a:rPr lang="nl-NL" i="1" dirty="0" smtClean="0"/>
              <a:t>Gebroeders</a:t>
            </a:r>
            <a:r>
              <a:rPr lang="nl-NL" dirty="0" smtClean="0"/>
              <a:t> (1640), </a:t>
            </a:r>
            <a:r>
              <a:rPr lang="nl-NL" i="1" dirty="0" smtClean="0"/>
              <a:t>Joseph in </a:t>
            </a:r>
            <a:r>
              <a:rPr lang="nl-NL" i="1" dirty="0" err="1" smtClean="0"/>
              <a:t>Egypten</a:t>
            </a:r>
            <a:r>
              <a:rPr lang="nl-NL" dirty="0" smtClean="0"/>
              <a:t> (1640) en </a:t>
            </a:r>
            <a:r>
              <a:rPr lang="nl-NL" i="1" dirty="0" smtClean="0"/>
              <a:t>Lucifer</a:t>
            </a:r>
            <a:r>
              <a:rPr lang="nl-NL" dirty="0" smtClean="0"/>
              <a:t> (1654), maar ook actuele historische drama's zoals </a:t>
            </a:r>
            <a:r>
              <a:rPr lang="nl-NL" i="1" dirty="0" smtClean="0"/>
              <a:t>Maria Stuart of gemartelde majesteit</a:t>
            </a:r>
            <a:r>
              <a:rPr lang="nl-NL" dirty="0" smtClean="0"/>
              <a:t> (1646). Hoewel </a:t>
            </a:r>
            <a:r>
              <a:rPr lang="nl-NL" i="1" dirty="0" smtClean="0"/>
              <a:t>Lucifer</a:t>
            </a:r>
            <a:r>
              <a:rPr lang="nl-NL" dirty="0" smtClean="0"/>
              <a:t> vaak wordt beschreven als Vondels meesterwerk, was het bijbels drama </a:t>
            </a:r>
            <a:r>
              <a:rPr lang="nl-NL" i="1" dirty="0" err="1" smtClean="0"/>
              <a:t>Jeptha</a:t>
            </a:r>
            <a:r>
              <a:rPr lang="nl-NL" i="1" dirty="0" smtClean="0"/>
              <a:t> of Offerbelofte</a:t>
            </a:r>
            <a:r>
              <a:rPr lang="nl-NL" dirty="0" smtClean="0"/>
              <a:t> (1659) in Vondels eigen visie het toneelstuk dat het dichtst zijn ideaal benaderde. De held van het stuk was een evenwichtig figuur, noch geheel goed, noch geheel slecht, met een christelijke levensvisie. Ook de plot (de ontwikkeling van een verkeerde</a:t>
            </a:r>
            <a:endParaRPr lang="nl-NL" dirty="0"/>
          </a:p>
        </p:txBody>
      </p:sp>
    </p:spTree>
    <p:extLst>
      <p:ext uri="{BB962C8B-B14F-4D97-AF65-F5344CB8AC3E}">
        <p14:creationId xmlns:p14="http://schemas.microsoft.com/office/powerpoint/2010/main" val="220834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Groot Nederlander</a:t>
            </a:r>
            <a:endParaRPr lang="nl-NL" dirty="0"/>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11598" y="1752600"/>
            <a:ext cx="3920803" cy="437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849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Gijsbrecht van Amstel op nieuwjaarsdag</a:t>
            </a:r>
            <a:endParaRPr lang="nl-NL" dirty="0"/>
          </a:p>
        </p:txBody>
      </p:sp>
      <p:sp>
        <p:nvSpPr>
          <p:cNvPr id="3" name="Tijdelijke aanduiding voor inhoud 2"/>
          <p:cNvSpPr>
            <a:spLocks noGrp="1"/>
          </p:cNvSpPr>
          <p:nvPr>
            <p:ph idx="1"/>
          </p:nvPr>
        </p:nvSpPr>
        <p:spPr/>
        <p:txBody>
          <a:bodyPr/>
          <a:lstStyle/>
          <a:p>
            <a:endParaRPr lang="nl-NL"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060848"/>
            <a:ext cx="4896544"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0415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Treurspelen </a:t>
            </a:r>
            <a:endParaRPr lang="nl-NL" dirty="0"/>
          </a:p>
        </p:txBody>
      </p:sp>
      <p:sp>
        <p:nvSpPr>
          <p:cNvPr id="3" name="Tijdelijke aanduiding voor inhoud 2"/>
          <p:cNvSpPr>
            <a:spLocks noGrp="1"/>
          </p:cNvSpPr>
          <p:nvPr>
            <p:ph idx="1"/>
          </p:nvPr>
        </p:nvSpPr>
        <p:spPr/>
        <p:txBody>
          <a:bodyPr/>
          <a:lstStyle/>
          <a:p>
            <a:r>
              <a:rPr lang="nl-NL" dirty="0"/>
              <a:t>Latere tragedies : steeds strengere, klassieke  eisen aan de vorm. </a:t>
            </a:r>
            <a:endParaRPr lang="nl-NL" dirty="0" smtClean="0"/>
          </a:p>
          <a:p>
            <a:r>
              <a:rPr lang="nl-NL" dirty="0" smtClean="0"/>
              <a:t>Vondel </a:t>
            </a:r>
            <a:r>
              <a:rPr lang="nl-NL" dirty="0"/>
              <a:t>schreef zeer veel </a:t>
            </a:r>
            <a:r>
              <a:rPr lang="nl-NL" dirty="0" smtClean="0"/>
              <a:t>tragedies</a:t>
            </a:r>
          </a:p>
          <a:p>
            <a:r>
              <a:rPr lang="nl-NL" dirty="0" smtClean="0"/>
              <a:t>Vondel wilde de klassieken </a:t>
            </a:r>
            <a:r>
              <a:rPr lang="nl-NL" dirty="0" smtClean="0"/>
              <a:t>evenaren in </a:t>
            </a:r>
            <a:r>
              <a:rPr lang="nl-NL" dirty="0" smtClean="0"/>
              <a:t>vormvoorschriften </a:t>
            </a:r>
          </a:p>
          <a:p>
            <a:r>
              <a:rPr lang="nl-NL" dirty="0" err="1" smtClean="0"/>
              <a:t>Translatio</a:t>
            </a:r>
            <a:r>
              <a:rPr lang="nl-NL" dirty="0" smtClean="0"/>
              <a:t>, imitatio, </a:t>
            </a:r>
            <a:r>
              <a:rPr lang="nl-NL" dirty="0" err="1" smtClean="0"/>
              <a:t>aemulatio</a:t>
            </a:r>
            <a:endParaRPr lang="nl-NL" dirty="0"/>
          </a:p>
          <a:p>
            <a:r>
              <a:rPr lang="nl-NL" dirty="0" err="1"/>
              <a:t>Jephta</a:t>
            </a:r>
            <a:r>
              <a:rPr lang="nl-NL" dirty="0"/>
              <a:t> of offerbelofte is Vondels meesterstuk </a:t>
            </a:r>
          </a:p>
          <a:p>
            <a:endParaRPr lang="nl-NL" dirty="0"/>
          </a:p>
        </p:txBody>
      </p:sp>
    </p:spTree>
    <p:extLst>
      <p:ext uri="{BB962C8B-B14F-4D97-AF65-F5344CB8AC3E}">
        <p14:creationId xmlns:p14="http://schemas.microsoft.com/office/powerpoint/2010/main" val="3207913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Historisch, Klassiek en bijbels toneel</a:t>
            </a:r>
            <a:endParaRPr lang="nl-NL" dirty="0"/>
          </a:p>
        </p:txBody>
      </p:sp>
      <p:sp>
        <p:nvSpPr>
          <p:cNvPr id="3" name="Tijdelijke aanduiding voor inhoud 2"/>
          <p:cNvSpPr>
            <a:spLocks noGrp="1"/>
          </p:cNvSpPr>
          <p:nvPr>
            <p:ph idx="1"/>
          </p:nvPr>
        </p:nvSpPr>
        <p:spPr/>
        <p:txBody>
          <a:bodyPr/>
          <a:lstStyle/>
          <a:p>
            <a:endParaRPr lang="nl-NL"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300288"/>
            <a:ext cx="4680520" cy="3504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270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Het eind van Vondels leven</a:t>
            </a:r>
            <a:endParaRPr lang="nl-NL" dirty="0"/>
          </a:p>
        </p:txBody>
      </p:sp>
      <p:sp>
        <p:nvSpPr>
          <p:cNvPr id="3" name="Tijdelijke aanduiding voor inhoud 2"/>
          <p:cNvSpPr>
            <a:spLocks noGrp="1"/>
          </p:cNvSpPr>
          <p:nvPr>
            <p:ph idx="1"/>
          </p:nvPr>
        </p:nvSpPr>
        <p:spPr/>
        <p:txBody>
          <a:bodyPr/>
          <a:lstStyle/>
          <a:p>
            <a:r>
              <a:rPr lang="nl-NL" dirty="0" smtClean="0"/>
              <a:t>Na het failliet van de zijdehandel werd Vondel aangesteld bij de bank van lening om een vast inkomen te hebben. De stad Amsterdam ondersteunde hem tot zijn dood.</a:t>
            </a:r>
          </a:p>
          <a:p>
            <a:r>
              <a:rPr lang="nl-NL" dirty="0" smtClean="0"/>
              <a:t>Vondel schreef veel gelegenheidspoëzie en religieus werk in de laatste tien jaar van zijn leven</a:t>
            </a:r>
          </a:p>
          <a:p>
            <a:r>
              <a:rPr lang="nl-NL" dirty="0" smtClean="0"/>
              <a:t>Vondel bekeerde zich tot de katholieke kerk!</a:t>
            </a:r>
          </a:p>
          <a:p>
            <a:r>
              <a:rPr lang="nl-NL" dirty="0" smtClean="0"/>
              <a:t>Vondel werd zeer oud voor zijn tijd (91) en overleefde al zijn kinderen</a:t>
            </a:r>
          </a:p>
          <a:p>
            <a:endParaRPr lang="nl-NL" dirty="0"/>
          </a:p>
        </p:txBody>
      </p:sp>
    </p:spTree>
    <p:extLst>
      <p:ext uri="{BB962C8B-B14F-4D97-AF65-F5344CB8AC3E}">
        <p14:creationId xmlns:p14="http://schemas.microsoft.com/office/powerpoint/2010/main" val="1012458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Citaten</a:t>
            </a:r>
            <a:endParaRPr lang="nl-NL" dirty="0"/>
          </a:p>
        </p:txBody>
      </p:sp>
      <p:sp>
        <p:nvSpPr>
          <p:cNvPr id="3" name="Tijdelijke aanduiding voor inhoud 2"/>
          <p:cNvSpPr>
            <a:spLocks noGrp="1"/>
          </p:cNvSpPr>
          <p:nvPr>
            <p:ph idx="1"/>
          </p:nvPr>
        </p:nvSpPr>
        <p:spPr/>
        <p:txBody>
          <a:bodyPr>
            <a:normAutofit/>
          </a:bodyPr>
          <a:lstStyle/>
          <a:p>
            <a:pPr marL="2011680" lvl="7" indent="0" eaLnBrk="0" fontAlgn="base" hangingPunct="0">
              <a:spcBef>
                <a:spcPct val="0"/>
              </a:spcBef>
              <a:spcAft>
                <a:spcPct val="0"/>
              </a:spcAft>
              <a:buNone/>
            </a:pPr>
            <a:r>
              <a:rPr lang="nl-NL" sz="2400" dirty="0" smtClean="0">
                <a:solidFill>
                  <a:schemeClr val="tx1"/>
                </a:solidFill>
                <a:latin typeface="Arial" charset="0"/>
              </a:rPr>
              <a:t>U </a:t>
            </a:r>
            <a:r>
              <a:rPr lang="nl-NL" sz="2400" dirty="0">
                <a:solidFill>
                  <a:schemeClr val="tx1"/>
                </a:solidFill>
                <a:latin typeface="Arial" charset="0"/>
              </a:rPr>
              <a:t>nu </a:t>
            </a:r>
          </a:p>
          <a:p>
            <a:pPr marL="2011680" lvl="7" indent="0" eaLnBrk="0" fontAlgn="base" hangingPunct="0">
              <a:spcBef>
                <a:spcPct val="0"/>
              </a:spcBef>
              <a:spcAft>
                <a:spcPct val="0"/>
              </a:spcAft>
              <a:buNone/>
            </a:pPr>
            <a:r>
              <a:rPr lang="nl-NL" sz="1300" dirty="0">
                <a:solidFill>
                  <a:schemeClr val="tx1"/>
                </a:solidFill>
                <a:latin typeface="Arial" charset="0"/>
              </a:rPr>
              <a:t>Palindroom uit 1620, waarmee Vondel een dichtwedstrijd won. Dit is tevens het kortste Nederlandse gedicht ooit.</a:t>
            </a:r>
          </a:p>
          <a:p>
            <a:pPr marL="2011680" lvl="7" indent="0" eaLnBrk="0" fontAlgn="base" hangingPunct="0">
              <a:spcBef>
                <a:spcPct val="0"/>
              </a:spcBef>
              <a:spcAft>
                <a:spcPct val="0"/>
              </a:spcAft>
              <a:buNone/>
            </a:pPr>
            <a:r>
              <a:rPr lang="nl-NL" sz="2400" dirty="0">
                <a:solidFill>
                  <a:schemeClr val="tx1"/>
                </a:solidFill>
                <a:latin typeface="Arial" charset="0"/>
              </a:rPr>
              <a:t>De </a:t>
            </a:r>
            <a:r>
              <a:rPr lang="nl-NL" sz="2400" dirty="0" err="1">
                <a:solidFill>
                  <a:schemeClr val="tx1"/>
                </a:solidFill>
                <a:latin typeface="Arial" charset="0"/>
              </a:rPr>
              <a:t>weereld</a:t>
            </a:r>
            <a:r>
              <a:rPr lang="nl-NL" sz="2400" dirty="0">
                <a:solidFill>
                  <a:schemeClr val="tx1"/>
                </a:solidFill>
                <a:latin typeface="Arial" charset="0"/>
              </a:rPr>
              <a:t> is een speel toneel. </a:t>
            </a:r>
            <a:r>
              <a:rPr lang="nl-NL" sz="2400" dirty="0" err="1">
                <a:solidFill>
                  <a:schemeClr val="tx1"/>
                </a:solidFill>
                <a:latin typeface="Arial" charset="0"/>
              </a:rPr>
              <a:t>Elck</a:t>
            </a:r>
            <a:r>
              <a:rPr lang="nl-NL" sz="2400" dirty="0">
                <a:solidFill>
                  <a:schemeClr val="tx1"/>
                </a:solidFill>
                <a:latin typeface="Arial" charset="0"/>
              </a:rPr>
              <a:t> speelt </a:t>
            </a:r>
            <a:r>
              <a:rPr lang="nl-NL" sz="2400" dirty="0" err="1">
                <a:solidFill>
                  <a:schemeClr val="tx1"/>
                </a:solidFill>
                <a:latin typeface="Arial" charset="0"/>
              </a:rPr>
              <a:t>zyn</a:t>
            </a:r>
            <a:r>
              <a:rPr lang="nl-NL" sz="2400" dirty="0">
                <a:solidFill>
                  <a:schemeClr val="tx1"/>
                </a:solidFill>
                <a:latin typeface="Arial" charset="0"/>
              </a:rPr>
              <a:t> rol en </a:t>
            </a:r>
            <a:r>
              <a:rPr lang="nl-NL" sz="2400" dirty="0" err="1">
                <a:solidFill>
                  <a:schemeClr val="tx1"/>
                </a:solidFill>
                <a:latin typeface="Arial" charset="0"/>
              </a:rPr>
              <a:t>kryght</a:t>
            </a:r>
            <a:r>
              <a:rPr lang="nl-NL" sz="2400" dirty="0">
                <a:solidFill>
                  <a:schemeClr val="tx1"/>
                </a:solidFill>
                <a:latin typeface="Arial" charset="0"/>
              </a:rPr>
              <a:t> </a:t>
            </a:r>
            <a:r>
              <a:rPr lang="nl-NL" sz="2400" dirty="0" err="1">
                <a:solidFill>
                  <a:schemeClr val="tx1"/>
                </a:solidFill>
                <a:latin typeface="Arial" charset="0"/>
              </a:rPr>
              <a:t>zyn</a:t>
            </a:r>
            <a:r>
              <a:rPr lang="nl-NL" sz="2400" dirty="0">
                <a:solidFill>
                  <a:schemeClr val="tx1"/>
                </a:solidFill>
                <a:latin typeface="Arial" charset="0"/>
              </a:rPr>
              <a:t> deel. </a:t>
            </a:r>
          </a:p>
          <a:p>
            <a:pPr marL="2011680" lvl="7" indent="0" eaLnBrk="0" fontAlgn="base" hangingPunct="0">
              <a:spcBef>
                <a:spcPct val="0"/>
              </a:spcBef>
              <a:spcAft>
                <a:spcPct val="0"/>
              </a:spcAft>
              <a:buNone/>
            </a:pPr>
            <a:r>
              <a:rPr lang="nl-NL" sz="1300" dirty="0">
                <a:solidFill>
                  <a:schemeClr val="tx1"/>
                </a:solidFill>
                <a:latin typeface="Arial" charset="0"/>
              </a:rPr>
              <a:t>Tekst op de poort van de eerste Stadsschouwburg op de Keizersgracht in Amsterdam</a:t>
            </a:r>
            <a:r>
              <a:rPr lang="nl-NL" sz="2400" dirty="0">
                <a:solidFill>
                  <a:schemeClr val="tx1"/>
                </a:solidFill>
                <a:latin typeface="Arial" charset="0"/>
              </a:rPr>
              <a:t>.</a:t>
            </a:r>
          </a:p>
          <a:p>
            <a:pPr marL="2011680" lvl="7" indent="0" eaLnBrk="0" fontAlgn="base" hangingPunct="0">
              <a:spcBef>
                <a:spcPct val="0"/>
              </a:spcBef>
              <a:spcAft>
                <a:spcPct val="0"/>
              </a:spcAft>
              <a:buNone/>
            </a:pPr>
            <a:r>
              <a:rPr lang="nl-NL" sz="2400" dirty="0">
                <a:solidFill>
                  <a:schemeClr val="tx1"/>
                </a:solidFill>
                <a:latin typeface="Arial" charset="0"/>
              </a:rPr>
              <a:t>Waar werd oprechter trouw dan tussen man en vrouw ooit ter wereld gevonden? </a:t>
            </a:r>
          </a:p>
          <a:p>
            <a:pPr marL="2011680" lvl="7" indent="0" eaLnBrk="0" fontAlgn="base" hangingPunct="0">
              <a:spcBef>
                <a:spcPct val="0"/>
              </a:spcBef>
              <a:spcAft>
                <a:spcPct val="0"/>
              </a:spcAft>
              <a:buNone/>
            </a:pPr>
            <a:r>
              <a:rPr lang="nl-NL" sz="1200" dirty="0">
                <a:solidFill>
                  <a:schemeClr val="tx1"/>
                </a:solidFill>
                <a:latin typeface="Arial" charset="0"/>
              </a:rPr>
              <a:t>Uit: Gijsbrecht van </a:t>
            </a:r>
            <a:r>
              <a:rPr lang="nl-NL" sz="1200" dirty="0" err="1">
                <a:solidFill>
                  <a:schemeClr val="tx1"/>
                </a:solidFill>
                <a:latin typeface="Arial" charset="0"/>
              </a:rPr>
              <a:t>Aemstel</a:t>
            </a:r>
            <a:r>
              <a:rPr lang="nl-NL" sz="1200" dirty="0">
                <a:solidFill>
                  <a:schemeClr val="tx1"/>
                </a:solidFill>
                <a:latin typeface="Arial" charset="0"/>
              </a:rPr>
              <a:t> (1637)</a:t>
            </a:r>
          </a:p>
          <a:p>
            <a:pPr marL="2011680" lvl="7" indent="0" eaLnBrk="0" fontAlgn="base" hangingPunct="0">
              <a:spcBef>
                <a:spcPct val="0"/>
              </a:spcBef>
              <a:spcAft>
                <a:spcPct val="0"/>
              </a:spcAft>
              <a:buNone/>
            </a:pPr>
            <a:r>
              <a:rPr lang="nl-NL" sz="2400" dirty="0">
                <a:solidFill>
                  <a:schemeClr val="tx1"/>
                </a:solidFill>
                <a:latin typeface="Arial" charset="0"/>
              </a:rPr>
              <a:t>Hier </a:t>
            </a:r>
            <a:r>
              <a:rPr lang="nl-NL" sz="2400" dirty="0" err="1">
                <a:solidFill>
                  <a:schemeClr val="tx1"/>
                </a:solidFill>
                <a:latin typeface="Arial" charset="0"/>
              </a:rPr>
              <a:t>leit</a:t>
            </a:r>
            <a:r>
              <a:rPr lang="nl-NL" sz="2400" dirty="0">
                <a:solidFill>
                  <a:schemeClr val="tx1"/>
                </a:solidFill>
                <a:latin typeface="Arial" charset="0"/>
              </a:rPr>
              <a:t> Vondel zonder rouw,</a:t>
            </a:r>
            <a:br>
              <a:rPr lang="nl-NL" sz="2400" dirty="0">
                <a:solidFill>
                  <a:schemeClr val="tx1"/>
                </a:solidFill>
                <a:latin typeface="Arial" charset="0"/>
              </a:rPr>
            </a:br>
            <a:r>
              <a:rPr lang="nl-NL" sz="2400" dirty="0" err="1">
                <a:solidFill>
                  <a:schemeClr val="tx1"/>
                </a:solidFill>
                <a:latin typeface="Arial" charset="0"/>
              </a:rPr>
              <a:t>Hy</a:t>
            </a:r>
            <a:r>
              <a:rPr lang="nl-NL" sz="2400" dirty="0">
                <a:solidFill>
                  <a:schemeClr val="tx1"/>
                </a:solidFill>
                <a:latin typeface="Arial" charset="0"/>
              </a:rPr>
              <a:t> is gestorven van de </a:t>
            </a:r>
            <a:r>
              <a:rPr lang="nl-NL" sz="2400" dirty="0" err="1">
                <a:solidFill>
                  <a:schemeClr val="tx1"/>
                </a:solidFill>
                <a:latin typeface="Arial" charset="0"/>
              </a:rPr>
              <a:t>kouw</a:t>
            </a:r>
            <a:r>
              <a:rPr lang="nl-NL" sz="2400" dirty="0">
                <a:solidFill>
                  <a:schemeClr val="tx1"/>
                </a:solidFill>
                <a:latin typeface="Arial" charset="0"/>
              </a:rPr>
              <a:t>. </a:t>
            </a:r>
          </a:p>
          <a:p>
            <a:pPr marL="2011680" lvl="7" indent="0" eaLnBrk="0" fontAlgn="base" hangingPunct="0">
              <a:spcBef>
                <a:spcPct val="0"/>
              </a:spcBef>
              <a:spcAft>
                <a:spcPct val="0"/>
              </a:spcAft>
              <a:buNone/>
            </a:pPr>
            <a:r>
              <a:rPr lang="nl-NL" sz="1200" dirty="0">
                <a:solidFill>
                  <a:schemeClr val="tx1"/>
                </a:solidFill>
                <a:latin typeface="Arial" charset="0"/>
              </a:rPr>
              <a:t>Grafschrift door hemzelf voorgesteld</a:t>
            </a:r>
          </a:p>
          <a:p>
            <a:endParaRPr lang="nl-NL" sz="4400" dirty="0"/>
          </a:p>
        </p:txBody>
      </p:sp>
      <p:sp>
        <p:nvSpPr>
          <p:cNvPr id="4" name="Rectangle 1"/>
          <p:cNvSpPr>
            <a:spLocks noChangeArrowheads="1"/>
          </p:cNvSpPr>
          <p:nvPr/>
        </p:nvSpPr>
        <p:spPr bwMode="auto">
          <a:xfrm>
            <a:off x="0" y="-233066"/>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800" b="0" i="0" u="none" strike="noStrike" cap="none" normalizeH="0" baseline="0" dirty="0" smtClean="0">
                <a:ln>
                  <a:noFill/>
                </a:ln>
                <a:solidFill>
                  <a:schemeClr val="tx1"/>
                </a:solidFill>
                <a:effectLst/>
                <a:latin typeface="Arial" charset="0"/>
              </a:rPr>
              <a:t/>
            </a:r>
            <a:br>
              <a:rPr kumimoji="0" lang="nl-NL" sz="1800" b="0" i="0" u="none" strike="noStrike" cap="none" normalizeH="0" baseline="0" dirty="0" smtClean="0">
                <a:ln>
                  <a:noFill/>
                </a:ln>
                <a:solidFill>
                  <a:schemeClr val="tx1"/>
                </a:solidFill>
                <a:effectLst/>
                <a:latin typeface="Arial" charset="0"/>
              </a:rPr>
            </a:br>
            <a:endParaRPr kumimoji="0" lang="nl-NL" sz="1800" b="0" i="0" u="none" strike="noStrike" cap="none" normalizeH="0" baseline="0" dirty="0" smtClean="0">
              <a:ln>
                <a:noFill/>
              </a:ln>
              <a:solidFill>
                <a:schemeClr val="tx1"/>
              </a:solidFill>
              <a:effectLst/>
              <a:latin typeface="Arial" charset="0"/>
            </a:endParaRPr>
          </a:p>
        </p:txBody>
      </p:sp>
      <p:sp>
        <p:nvSpPr>
          <p:cNvPr id="5" name="Rectangle 2"/>
          <p:cNvSpPr>
            <a:spLocks noChangeArrowheads="1"/>
          </p:cNvSpPr>
          <p:nvPr/>
        </p:nvSpPr>
        <p:spPr bwMode="auto">
          <a:xfrm>
            <a:off x="0" y="457200"/>
            <a:ext cx="9144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6" name="Rectangle 3"/>
          <p:cNvSpPr>
            <a:spLocks noChangeArrowheads="1"/>
          </p:cNvSpPr>
          <p:nvPr/>
        </p:nvSpPr>
        <p:spPr bwMode="auto">
          <a:xfrm>
            <a:off x="0" y="473075"/>
            <a:ext cx="9144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Tree>
    <p:extLst>
      <p:ext uri="{BB962C8B-B14F-4D97-AF65-F5344CB8AC3E}">
        <p14:creationId xmlns:p14="http://schemas.microsoft.com/office/powerpoint/2010/main" val="14471297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Postzegelwaardig</a:t>
            </a:r>
            <a:endParaRPr lang="nl-NL" dirty="0"/>
          </a:p>
        </p:txBody>
      </p:sp>
      <p:pic>
        <p:nvPicPr>
          <p:cNvPr id="15362" name="Picture 2" descr="C:\Documents and Settings\Wim\Mijn documenten\Mijn afbeeldingen\FileHandle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11641" y="1752600"/>
            <a:ext cx="3520718" cy="4373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462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Naamgever  van straten, pleinen en parken</a:t>
            </a:r>
            <a:endParaRPr lang="nl-NL" dirty="0"/>
          </a:p>
        </p:txBody>
      </p:sp>
      <p:sp>
        <p:nvSpPr>
          <p:cNvPr id="3" name="Tijdelijke aanduiding voor inhoud 2"/>
          <p:cNvSpPr>
            <a:spLocks noGrp="1"/>
          </p:cNvSpPr>
          <p:nvPr>
            <p:ph idx="1"/>
          </p:nvPr>
        </p:nvSpPr>
        <p:spPr/>
        <p:txBody>
          <a:bodyPr/>
          <a:lstStyle/>
          <a:p>
            <a:endParaRPr lang="nl-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348880"/>
            <a:ext cx="4176463"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4916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Prins der dichters</a:t>
            </a:r>
            <a:endParaRPr lang="nl-NL" dirty="0"/>
          </a:p>
        </p:txBody>
      </p:sp>
      <p:sp>
        <p:nvSpPr>
          <p:cNvPr id="3" name="Tijdelijke aanduiding voor inhoud 2"/>
          <p:cNvSpPr>
            <a:spLocks noGrp="1"/>
          </p:cNvSpPr>
          <p:nvPr>
            <p:ph idx="1"/>
          </p:nvPr>
        </p:nvSpPr>
        <p:spPr/>
        <p:txBody>
          <a:bodyPr>
            <a:normAutofit/>
          </a:bodyPr>
          <a:lstStyle/>
          <a:p>
            <a:r>
              <a:rPr lang="nl-NL" sz="3600" dirty="0" smtClean="0"/>
              <a:t>Vondel  in zijn eigen tijd al gevierd en veelbesproken dichter.</a:t>
            </a:r>
          </a:p>
          <a:p>
            <a:r>
              <a:rPr lang="nl-NL" sz="3600" dirty="0" smtClean="0"/>
              <a:t>Op 65-jarige leeftijd tot prins </a:t>
            </a:r>
          </a:p>
          <a:p>
            <a:pPr marL="114300" indent="0">
              <a:buNone/>
            </a:pPr>
            <a:r>
              <a:rPr lang="nl-NL" sz="3600" dirty="0" smtClean="0"/>
              <a:t>  	(</a:t>
            </a:r>
            <a:r>
              <a:rPr lang="nl-NL" sz="3600" dirty="0" err="1" smtClean="0"/>
              <a:t>princeps</a:t>
            </a:r>
            <a:r>
              <a:rPr lang="nl-NL" sz="3600" dirty="0" smtClean="0"/>
              <a:t> =belangrijkste)der 	poëten benoemd door zijn 	vakgenoten  </a:t>
            </a:r>
            <a:endParaRPr lang="nl-NL" sz="3600" dirty="0"/>
          </a:p>
        </p:txBody>
      </p:sp>
    </p:spTree>
    <p:extLst>
      <p:ext uri="{BB962C8B-B14F-4D97-AF65-F5344CB8AC3E}">
        <p14:creationId xmlns:p14="http://schemas.microsoft.com/office/powerpoint/2010/main" val="1873431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Biografie</a:t>
            </a:r>
            <a:endParaRPr lang="nl-NL" dirty="0"/>
          </a:p>
        </p:txBody>
      </p:sp>
      <p:pic>
        <p:nvPicPr>
          <p:cNvPr id="3074" name="Picture 2" descr="C:\Documents and Settings\Wim\Mijn documenten\Mijn afbeeldingen\imagesCA2NJAMY.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9752" y="1700808"/>
            <a:ext cx="2832323"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103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 de vlucht </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In </a:t>
            </a:r>
            <a:r>
              <a:rPr lang="nl-NL" dirty="0"/>
              <a:t>Keulen </a:t>
            </a:r>
            <a:r>
              <a:rPr lang="nl-NL" dirty="0" smtClean="0"/>
              <a:t>geboren. </a:t>
            </a:r>
          </a:p>
          <a:p>
            <a:r>
              <a:rPr lang="nl-NL" dirty="0" smtClean="0"/>
              <a:t>Ouders</a:t>
            </a:r>
            <a:r>
              <a:rPr lang="nl-NL" dirty="0"/>
              <a:t>, </a:t>
            </a:r>
            <a:r>
              <a:rPr lang="nl-NL" dirty="0" smtClean="0"/>
              <a:t>oorspronkelijk </a:t>
            </a:r>
            <a:r>
              <a:rPr lang="nl-NL" dirty="0"/>
              <a:t>uit </a:t>
            </a:r>
            <a:r>
              <a:rPr lang="nl-NL" dirty="0" smtClean="0"/>
              <a:t>Antwerpen, gevlucht voor Spanjaarden </a:t>
            </a:r>
          </a:p>
          <a:p>
            <a:r>
              <a:rPr lang="nl-NL" dirty="0" smtClean="0"/>
              <a:t>Vervolging </a:t>
            </a:r>
            <a:r>
              <a:rPr lang="nl-NL" dirty="0"/>
              <a:t>van de Wederdopers </a:t>
            </a:r>
            <a:endParaRPr lang="nl-NL" dirty="0" smtClean="0"/>
          </a:p>
          <a:p>
            <a:r>
              <a:rPr lang="nl-NL" dirty="0" smtClean="0"/>
              <a:t>Via Utrecht </a:t>
            </a:r>
            <a:r>
              <a:rPr lang="nl-NL" dirty="0"/>
              <a:t>in 1596 in Amsterdam </a:t>
            </a:r>
            <a:endParaRPr lang="nl-NL" dirty="0" smtClean="0"/>
          </a:p>
          <a:p>
            <a:r>
              <a:rPr lang="nl-NL" dirty="0"/>
              <a:t>V</a:t>
            </a:r>
            <a:r>
              <a:rPr lang="nl-NL" dirty="0" smtClean="0"/>
              <a:t>ader </a:t>
            </a:r>
            <a:r>
              <a:rPr lang="nl-NL" dirty="0"/>
              <a:t>Vondel </a:t>
            </a:r>
            <a:r>
              <a:rPr lang="nl-NL" dirty="0" smtClean="0"/>
              <a:t>had  </a:t>
            </a:r>
            <a:r>
              <a:rPr lang="nl-NL" dirty="0"/>
              <a:t>zijdewarenhandel in de </a:t>
            </a:r>
            <a:r>
              <a:rPr lang="nl-NL" dirty="0" smtClean="0"/>
              <a:t>Warmoesstraat</a:t>
            </a:r>
          </a:p>
          <a:p>
            <a:r>
              <a:rPr lang="nl-NL" dirty="0" smtClean="0"/>
              <a:t>Joost </a:t>
            </a:r>
            <a:r>
              <a:rPr lang="nl-NL" dirty="0"/>
              <a:t>van den Vondel kwam uit een </a:t>
            </a:r>
            <a:r>
              <a:rPr lang="nl-NL" dirty="0" smtClean="0"/>
              <a:t>groot, niet vermogend gezin, hij kreeg geen dure opleiding. </a:t>
            </a:r>
          </a:p>
          <a:p>
            <a:r>
              <a:rPr lang="nl-NL" dirty="0" smtClean="0"/>
              <a:t>Na de dood van zijn vader werkte hij in de zijdehandel    </a:t>
            </a:r>
            <a:endParaRPr lang="nl-NL" dirty="0"/>
          </a:p>
          <a:p>
            <a:endParaRPr lang="nl-NL" dirty="0"/>
          </a:p>
        </p:txBody>
      </p:sp>
    </p:spTree>
    <p:extLst>
      <p:ext uri="{BB962C8B-B14F-4D97-AF65-F5344CB8AC3E}">
        <p14:creationId xmlns:p14="http://schemas.microsoft.com/office/powerpoint/2010/main" val="1448026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Warmoesstraat Amsterdam</a:t>
            </a:r>
            <a:endParaRPr lang="nl-NL" dirty="0"/>
          </a:p>
        </p:txBody>
      </p:sp>
      <p:pic>
        <p:nvPicPr>
          <p:cNvPr id="2050" name="Picture 2" descr="C:\Documents and Settings\Wim\Mijn documenten\Mijn afbeeldingen\images warmoesstraa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2420888"/>
            <a:ext cx="4464496"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194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jonge dichter</a:t>
            </a:r>
            <a:endParaRPr lang="nl-NL" dirty="0"/>
          </a:p>
        </p:txBody>
      </p:sp>
      <p:sp>
        <p:nvSpPr>
          <p:cNvPr id="3" name="Tijdelijke aanduiding voor inhoud 2"/>
          <p:cNvSpPr>
            <a:spLocks noGrp="1"/>
          </p:cNvSpPr>
          <p:nvPr>
            <p:ph idx="1"/>
          </p:nvPr>
        </p:nvSpPr>
        <p:spPr/>
        <p:txBody>
          <a:bodyPr>
            <a:normAutofit/>
          </a:bodyPr>
          <a:lstStyle/>
          <a:p>
            <a:r>
              <a:rPr lang="nl-NL" sz="3600" dirty="0" smtClean="0"/>
              <a:t>Eerste gedichten waren erotisch-romantisch met klassieke elementen </a:t>
            </a:r>
          </a:p>
          <a:p>
            <a:r>
              <a:rPr lang="nl-NL" sz="3600" dirty="0" smtClean="0"/>
              <a:t>Als snel meer moralistische inslag</a:t>
            </a:r>
          </a:p>
          <a:p>
            <a:r>
              <a:rPr lang="nl-NL" sz="3600" dirty="0" err="1" smtClean="0"/>
              <a:t>Utile</a:t>
            </a:r>
            <a:r>
              <a:rPr lang="nl-NL" sz="3600" dirty="0" smtClean="0"/>
              <a:t> </a:t>
            </a:r>
            <a:r>
              <a:rPr lang="nl-NL" sz="3600" dirty="0" err="1" smtClean="0"/>
              <a:t>dulce</a:t>
            </a:r>
            <a:r>
              <a:rPr lang="nl-NL" sz="3600" dirty="0" smtClean="0"/>
              <a:t>: lering en vermaak</a:t>
            </a:r>
          </a:p>
          <a:p>
            <a:r>
              <a:rPr lang="nl-NL" sz="3600" dirty="0" smtClean="0"/>
              <a:t>Lid van rederijkerskamer ‘t Wit Lavendel</a:t>
            </a:r>
          </a:p>
        </p:txBody>
      </p:sp>
    </p:spTree>
    <p:extLst>
      <p:ext uri="{BB962C8B-B14F-4D97-AF65-F5344CB8AC3E}">
        <p14:creationId xmlns:p14="http://schemas.microsoft.com/office/powerpoint/2010/main" val="20651867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ker">
  <a:themeElements>
    <a:clrScheme name="Apotheker">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ker">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ker">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108</TotalTime>
  <Words>1773</Words>
  <Application>Microsoft Office PowerPoint</Application>
  <PresentationFormat>Diavoorstelling (4:3)</PresentationFormat>
  <Paragraphs>100</Paragraphs>
  <Slides>24</Slides>
  <Notes>2</Notes>
  <HiddenSlides>0</HiddenSlides>
  <MMClips>0</MMClips>
  <ScaleCrop>false</ScaleCrop>
  <HeadingPairs>
    <vt:vector size="4" baseType="variant">
      <vt:variant>
        <vt:lpstr>Thema</vt:lpstr>
      </vt:variant>
      <vt:variant>
        <vt:i4>1</vt:i4>
      </vt:variant>
      <vt:variant>
        <vt:lpstr>Diatitels</vt:lpstr>
      </vt:variant>
      <vt:variant>
        <vt:i4>24</vt:i4>
      </vt:variant>
    </vt:vector>
  </HeadingPairs>
  <TitlesOfParts>
    <vt:vector size="25" baseType="lpstr">
      <vt:lpstr>Apotheker</vt:lpstr>
      <vt:lpstr>Joost van den Vondel</vt:lpstr>
      <vt:lpstr>Groot Nederlander</vt:lpstr>
      <vt:lpstr>Postzegelwaardig</vt:lpstr>
      <vt:lpstr>Naamgever  van straten, pleinen en parken</vt:lpstr>
      <vt:lpstr>Prins der dichters</vt:lpstr>
      <vt:lpstr>Biografie</vt:lpstr>
      <vt:lpstr>Op de vlucht </vt:lpstr>
      <vt:lpstr>Warmoesstraat Amsterdam</vt:lpstr>
      <vt:lpstr>De jonge dichter</vt:lpstr>
      <vt:lpstr>Rederijkerskamer  </vt:lpstr>
      <vt:lpstr>Vroege werk</vt:lpstr>
      <vt:lpstr>Humanisme en klassieken</vt:lpstr>
      <vt:lpstr>Autodidact</vt:lpstr>
      <vt:lpstr>Persoonlijk drama</vt:lpstr>
      <vt:lpstr>Op de dood van constantijn</vt:lpstr>
      <vt:lpstr>PowerPoint-presentatie</vt:lpstr>
      <vt:lpstr>1620-1630</vt:lpstr>
      <vt:lpstr>Al eeuwen gespeeld </vt:lpstr>
      <vt:lpstr>Toneel</vt:lpstr>
      <vt:lpstr>Gijsbrecht van Amstel op nieuwjaarsdag</vt:lpstr>
      <vt:lpstr>Treurspelen </vt:lpstr>
      <vt:lpstr>Historisch, Klassiek en bijbels toneel</vt:lpstr>
      <vt:lpstr>Het eind van Vondels leven</vt:lpstr>
      <vt:lpstr>Citaten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Joost van den Vondel</dc:title>
  <dc:creator>flexus</dc:creator>
  <cp:lastModifiedBy>flexus</cp:lastModifiedBy>
  <cp:revision>12</cp:revision>
  <dcterms:created xsi:type="dcterms:W3CDTF">2012-02-29T09:30:49Z</dcterms:created>
  <dcterms:modified xsi:type="dcterms:W3CDTF">2012-02-29T12:01:36Z</dcterms:modified>
</cp:coreProperties>
</file>