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6" r:id="rId3"/>
    <p:sldId id="270" r:id="rId4"/>
    <p:sldId id="258" r:id="rId5"/>
    <p:sldId id="274" r:id="rId6"/>
    <p:sldId id="264" r:id="rId7"/>
    <p:sldId id="259" r:id="rId8"/>
    <p:sldId id="265" r:id="rId9"/>
    <p:sldId id="268" r:id="rId10"/>
    <p:sldId id="260" r:id="rId11"/>
    <p:sldId id="266" r:id="rId12"/>
    <p:sldId id="275" r:id="rId13"/>
    <p:sldId id="279" r:id="rId14"/>
    <p:sldId id="261" r:id="rId15"/>
    <p:sldId id="276" r:id="rId16"/>
    <p:sldId id="267" r:id="rId17"/>
    <p:sldId id="272" r:id="rId18"/>
    <p:sldId id="277" r:id="rId19"/>
    <p:sldId id="271" r:id="rId20"/>
    <p:sldId id="262" r:id="rId21"/>
    <p:sldId id="278" r:id="rId22"/>
    <p:sldId id="269" r:id="rId23"/>
    <p:sldId id="283" r:id="rId24"/>
    <p:sldId id="282" r:id="rId25"/>
    <p:sldId id="263" r:id="rId26"/>
    <p:sldId id="273" r:id="rId27"/>
    <p:sldId id="280" r:id="rId28"/>
    <p:sldId id="281" r:id="rId2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71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569AB8-76C0-43C3-8944-BA5C09F87369}" type="datetimeFigureOut">
              <a:rPr lang="nl-NL" smtClean="0"/>
              <a:t>19-2-2017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660DF2-9796-4F6F-96FA-34FE0AF7146F}" type="slidenum">
              <a:rPr lang="nl-NL" smtClean="0"/>
              <a:t>‹nr.›</a:t>
            </a:fld>
            <a:endParaRPr lang="nl-NL"/>
          </a:p>
        </p:txBody>
      </p:sp>
    </p:spTree>
    <p:extLst>
      <p:ext uri="{BB962C8B-B14F-4D97-AF65-F5344CB8AC3E}">
        <p14:creationId xmlns:p14="http://schemas.microsoft.com/office/powerpoint/2010/main" val="2565555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de-DE" dirty="0" smtClean="0"/>
              <a:t>Der Vater wird vor seiner Geburt wahnsinnig, und die Mutter bleibt materiell bis zu ihrem Tod vom Wohlwollen ihres Vaters und ihrer Brüder abhängig. Der Großvater, in dessen Haus der kleine Moses Joseph in den ersten Jahren wohnt, lebt noch nach den Vorschriften des orthodoxen Judentums. Roth lernt hebräisch, man feiert den Sabbat und besucht an den jüdischen Feiertagen die Synagoge. 1901 tritt er in die jüdische Gemeinschaftsschule von </a:t>
            </a:r>
            <a:r>
              <a:rPr lang="de-DE" dirty="0" err="1" smtClean="0"/>
              <a:t>Brody</a:t>
            </a:r>
            <a:r>
              <a:rPr lang="de-DE" dirty="0" smtClean="0"/>
              <a:t> ein und wird 1905 Schüler des k. k. Kronprinz Rudolf -Gymnasiums. Sein Jahrgang wird der letzte sein, für den der Unterricht hier noch in deutscher Sprache abgehalten wird.</a:t>
            </a:r>
          </a:p>
          <a:p>
            <a:endParaRPr lang="de-DE" dirty="0" smtClean="0"/>
          </a:p>
          <a:p>
            <a:endParaRPr lang="de-DE" dirty="0" smtClean="0"/>
          </a:p>
          <a:p>
            <a:endParaRPr lang="de-DE" dirty="0" smtClean="0"/>
          </a:p>
          <a:p>
            <a:endParaRPr lang="de-DE" dirty="0" smtClean="0"/>
          </a:p>
          <a:p>
            <a:r>
              <a:rPr lang="de-DE" dirty="0" smtClean="0"/>
              <a:t>Roth ist ein begabter Schüler. Früh entdeckt er die Literatur, liest Shakespeare und Schiller, schreibt als Jüngling seine ersten – unbedeutenden – Gedichte und Märchen. Der im habsburgischen Vielvölkerstaat erwachende Nationalismus führt um die Jahrhundertwende auch in Ostgalizien zu einem heftigen Sprachenstreit. Roth bekennt sich zur österreichisch-deutschen Kultur. Er bleibt ein Einzelgänger. Der fehlende Vater, die kleinbürgerliche Welt der Mutter, die jüdische Familie – er will sich lösen, die Herkunft und die Kindheit verdrängen. Später wird er zahllose Legenden über sich und seine Familien verbreiten. »Hoffentlich komme ich bald aus Galizien heraus«, heißt es in einem Brief des Gymnasiasten.</a:t>
            </a:r>
          </a:p>
          <a:p>
            <a:endParaRPr lang="de-DE" dirty="0" smtClean="0"/>
          </a:p>
          <a:p>
            <a:r>
              <a:rPr lang="de-DE" dirty="0" smtClean="0"/>
              <a:t>Er geht nach Lemberg, dann bald nach Wien: Hauptstadt des Reiches, deutschsprachige Kulturmetropole und ein Zentrum des wieder anwachsenden Antisemitismus. Er wird einmal schreiben: »Es gibt keine schwereres Los als das eines fremden Ostjuden in Wien.« Roth studiert Literaturwissenschaften, schlägt sich mit Nachhilfestunden und ersten kleinen Veröffentlichungen durch. 1916 wird er Soldat, kommt an die Ostfront, arbeitet an einer Heereszeitung mit, die einige seiner Gedichte veröffentlicht, und wird Mitarbeiter im Pressehauptquartier des österreichischen Heeres. »Wir haben Massengräber gesehen, verschimmelte Hände, ragend aus zugeschütteten Gruben, Oberschenkel an Drahtverhauen und abgebrannte Schädeldecken neben Latrinen.«</a:t>
            </a:r>
          </a:p>
        </p:txBody>
      </p:sp>
      <p:sp>
        <p:nvSpPr>
          <p:cNvPr id="4" name="Tijdelijke aanduiding voor dianummer 3"/>
          <p:cNvSpPr>
            <a:spLocks noGrp="1"/>
          </p:cNvSpPr>
          <p:nvPr>
            <p:ph type="sldNum" sz="quarter" idx="10"/>
          </p:nvPr>
        </p:nvSpPr>
        <p:spPr/>
        <p:txBody>
          <a:bodyPr/>
          <a:lstStyle/>
          <a:p>
            <a:fld id="{6E660DF2-9796-4F6F-96FA-34FE0AF7146F}" type="slidenum">
              <a:rPr lang="nl-NL" smtClean="0"/>
              <a:t>4</a:t>
            </a:fld>
            <a:endParaRPr lang="nl-NL"/>
          </a:p>
        </p:txBody>
      </p:sp>
    </p:spTree>
    <p:extLst>
      <p:ext uri="{BB962C8B-B14F-4D97-AF65-F5344CB8AC3E}">
        <p14:creationId xmlns:p14="http://schemas.microsoft.com/office/powerpoint/2010/main" val="1332063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de-DE" dirty="0" smtClean="0"/>
              <a:t>Roth, der Sucher und Deuter, ist über Jahrzehnte hinweg schwerer Alkoholiker. Die unbesiegbare Trinksucht zerstört seinen Körper. Er lebt in Hotels, Bars und Cafés, ein Bohemien, der praktisch nie eine eigene Wohnung besessen hat. Seine Artikel und Romane schreibt er am Kaffeehaustisch oder im Hotelzimmer. Er ist ein hoch bezahlter Journalist und Schriftsteller, und doch begleiten ihn ständige Geldsorgen. Legendär sind seine Bettelbriefe an Freunde (allen voran Stefan Zweig), Verleger oder Zeitungsredaktionen.</a:t>
            </a:r>
          </a:p>
          <a:p>
            <a:endParaRPr lang="de-DE" dirty="0" smtClean="0"/>
          </a:p>
          <a:p>
            <a:endParaRPr lang="nl-NL" dirty="0"/>
          </a:p>
        </p:txBody>
      </p:sp>
      <p:sp>
        <p:nvSpPr>
          <p:cNvPr id="4" name="Tijdelijke aanduiding voor dianummer 3"/>
          <p:cNvSpPr>
            <a:spLocks noGrp="1"/>
          </p:cNvSpPr>
          <p:nvPr>
            <p:ph type="sldNum" sz="quarter" idx="10"/>
          </p:nvPr>
        </p:nvSpPr>
        <p:spPr/>
        <p:txBody>
          <a:bodyPr/>
          <a:lstStyle/>
          <a:p>
            <a:fld id="{6E660DF2-9796-4F6F-96FA-34FE0AF7146F}" type="slidenum">
              <a:rPr lang="nl-NL" smtClean="0"/>
              <a:t>16</a:t>
            </a:fld>
            <a:endParaRPr lang="nl-NL"/>
          </a:p>
        </p:txBody>
      </p:sp>
    </p:spTree>
    <p:extLst>
      <p:ext uri="{BB962C8B-B14F-4D97-AF65-F5344CB8AC3E}">
        <p14:creationId xmlns:p14="http://schemas.microsoft.com/office/powerpoint/2010/main" val="2081705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‘Ik geef geen stuiver meer voor ons leven,’ schreef hij aan zijn vriend Stefan </a:t>
            </a:r>
            <a:r>
              <a:rPr lang="nl-NL" dirty="0" err="1" smtClean="0"/>
              <a:t>Zweig</a:t>
            </a:r>
            <a:r>
              <a:rPr lang="nl-NL" dirty="0" smtClean="0"/>
              <a:t> in februari 1933. </a:t>
            </a:r>
            <a:endParaRPr lang="nl-NL" dirty="0"/>
          </a:p>
        </p:txBody>
      </p:sp>
      <p:sp>
        <p:nvSpPr>
          <p:cNvPr id="4" name="Tijdelijke aanduiding voor dianummer 3"/>
          <p:cNvSpPr>
            <a:spLocks noGrp="1"/>
          </p:cNvSpPr>
          <p:nvPr>
            <p:ph type="sldNum" sz="quarter" idx="10"/>
          </p:nvPr>
        </p:nvSpPr>
        <p:spPr/>
        <p:txBody>
          <a:bodyPr/>
          <a:lstStyle/>
          <a:p>
            <a:fld id="{6E660DF2-9796-4F6F-96FA-34FE0AF7146F}" type="slidenum">
              <a:rPr lang="nl-NL" smtClean="0"/>
              <a:t>17</a:t>
            </a:fld>
            <a:endParaRPr lang="nl-NL"/>
          </a:p>
        </p:txBody>
      </p:sp>
    </p:spTree>
    <p:extLst>
      <p:ext uri="{BB962C8B-B14F-4D97-AF65-F5344CB8AC3E}">
        <p14:creationId xmlns:p14="http://schemas.microsoft.com/office/powerpoint/2010/main" val="3200019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Roth schildert tegenover </a:t>
            </a:r>
            <a:r>
              <a:rPr lang="nl-NL" dirty="0" err="1" smtClean="0"/>
              <a:t>Zweig</a:t>
            </a:r>
            <a:r>
              <a:rPr lang="nl-NL" dirty="0" smtClean="0"/>
              <a:t> vaak uitgebreid hoe diep hij in de zorgen zit, psychisch, fysiek en financieel. Hij wringt zich in allerlei bochten en vraagt </a:t>
            </a:r>
            <a:r>
              <a:rPr lang="nl-NL" dirty="0" err="1" smtClean="0"/>
              <a:t>Zweig</a:t>
            </a:r>
            <a:r>
              <a:rPr lang="nl-NL" dirty="0" smtClean="0"/>
              <a:t> hem te helpen en te redden want hij is werkelijk geheel ten einde raad. Zo schrijft Roth op 25 maart 1936 vanuit Amsterdam:</a:t>
            </a:r>
          </a:p>
          <a:p>
            <a:endParaRPr lang="nl-NL" dirty="0" smtClean="0"/>
          </a:p>
          <a:p>
            <a:r>
              <a:rPr lang="nl-NL" dirty="0" err="1" smtClean="0"/>
              <a:t>Sehen</a:t>
            </a:r>
            <a:r>
              <a:rPr lang="nl-NL" dirty="0" smtClean="0"/>
              <a:t> </a:t>
            </a:r>
            <a:r>
              <a:rPr lang="nl-NL" dirty="0" err="1" smtClean="0"/>
              <a:t>sie</a:t>
            </a:r>
            <a:r>
              <a:rPr lang="nl-NL" dirty="0" smtClean="0"/>
              <a:t> </a:t>
            </a:r>
            <a:r>
              <a:rPr lang="nl-NL" dirty="0" err="1" smtClean="0"/>
              <a:t>ein</a:t>
            </a:r>
            <a:r>
              <a:rPr lang="nl-NL" dirty="0" smtClean="0"/>
              <a:t>, </a:t>
            </a:r>
            <a:r>
              <a:rPr lang="nl-NL" dirty="0" err="1" smtClean="0"/>
              <a:t>dass</a:t>
            </a:r>
            <a:r>
              <a:rPr lang="nl-NL" dirty="0" smtClean="0"/>
              <a:t> </a:t>
            </a:r>
            <a:r>
              <a:rPr lang="nl-NL" dirty="0" err="1" smtClean="0"/>
              <a:t>ich</a:t>
            </a:r>
            <a:r>
              <a:rPr lang="nl-NL" dirty="0" smtClean="0"/>
              <a:t> </a:t>
            </a:r>
            <a:r>
              <a:rPr lang="nl-NL" dirty="0" err="1" smtClean="0"/>
              <a:t>ein</a:t>
            </a:r>
            <a:r>
              <a:rPr lang="nl-NL" dirty="0" smtClean="0"/>
              <a:t> </a:t>
            </a:r>
            <a:r>
              <a:rPr lang="nl-NL" dirty="0" err="1" smtClean="0"/>
              <a:t>Geschlagener</a:t>
            </a:r>
            <a:r>
              <a:rPr lang="nl-NL" dirty="0" smtClean="0"/>
              <a:t> bin </a:t>
            </a:r>
            <a:r>
              <a:rPr lang="nl-NL" dirty="0" err="1" smtClean="0"/>
              <a:t>und</a:t>
            </a:r>
            <a:r>
              <a:rPr lang="nl-NL" dirty="0" smtClean="0"/>
              <a:t> </a:t>
            </a:r>
            <a:r>
              <a:rPr lang="nl-NL" dirty="0" err="1" smtClean="0"/>
              <a:t>keine</a:t>
            </a:r>
            <a:r>
              <a:rPr lang="nl-NL" dirty="0" smtClean="0"/>
              <a:t> Strenge </a:t>
            </a:r>
            <a:r>
              <a:rPr lang="nl-NL" dirty="0" err="1" smtClean="0"/>
              <a:t>auch</a:t>
            </a:r>
            <a:r>
              <a:rPr lang="nl-NL" dirty="0" smtClean="0"/>
              <a:t> noch </a:t>
            </a:r>
            <a:r>
              <a:rPr lang="nl-NL" dirty="0" err="1" smtClean="0"/>
              <a:t>von</a:t>
            </a:r>
            <a:r>
              <a:rPr lang="nl-NL" dirty="0" smtClean="0"/>
              <a:t> </a:t>
            </a:r>
            <a:r>
              <a:rPr lang="nl-NL" dirty="0" err="1" smtClean="0"/>
              <a:t>Ihnen</a:t>
            </a:r>
            <a:r>
              <a:rPr lang="nl-NL" dirty="0" smtClean="0"/>
              <a:t> </a:t>
            </a:r>
            <a:r>
              <a:rPr lang="nl-NL" dirty="0" err="1" smtClean="0"/>
              <a:t>verdiene</a:t>
            </a:r>
            <a:r>
              <a:rPr lang="nl-NL" dirty="0" smtClean="0"/>
              <a:t>. </a:t>
            </a:r>
            <a:r>
              <a:rPr lang="nl-NL" dirty="0" err="1" smtClean="0"/>
              <a:t>Seien</a:t>
            </a:r>
            <a:r>
              <a:rPr lang="nl-NL" dirty="0" smtClean="0"/>
              <a:t> </a:t>
            </a:r>
            <a:r>
              <a:rPr lang="nl-NL" dirty="0" err="1" smtClean="0"/>
              <a:t>Sie</a:t>
            </a:r>
            <a:r>
              <a:rPr lang="nl-NL" dirty="0" smtClean="0"/>
              <a:t> </a:t>
            </a:r>
            <a:r>
              <a:rPr lang="nl-NL" dirty="0" err="1" smtClean="0"/>
              <a:t>jetzt</a:t>
            </a:r>
            <a:r>
              <a:rPr lang="nl-NL" dirty="0" smtClean="0"/>
              <a:t> </a:t>
            </a:r>
            <a:r>
              <a:rPr lang="nl-NL" dirty="0" err="1" smtClean="0"/>
              <a:t>wenigstens</a:t>
            </a:r>
            <a:r>
              <a:rPr lang="nl-NL" dirty="0" smtClean="0"/>
              <a:t> gut </a:t>
            </a:r>
            <a:r>
              <a:rPr lang="nl-NL" dirty="0" err="1" smtClean="0"/>
              <a:t>zu</a:t>
            </a:r>
            <a:r>
              <a:rPr lang="nl-NL" dirty="0" smtClean="0"/>
              <a:t> </a:t>
            </a:r>
            <a:r>
              <a:rPr lang="nl-NL" dirty="0" err="1" smtClean="0"/>
              <a:t>mir</a:t>
            </a:r>
            <a:r>
              <a:rPr lang="nl-NL" dirty="0" smtClean="0"/>
              <a:t>, </a:t>
            </a:r>
            <a:r>
              <a:rPr lang="nl-NL" dirty="0" err="1" smtClean="0"/>
              <a:t>ich</a:t>
            </a:r>
            <a:r>
              <a:rPr lang="nl-NL" dirty="0" smtClean="0"/>
              <a:t> </a:t>
            </a:r>
            <a:r>
              <a:rPr lang="nl-NL" dirty="0" err="1" smtClean="0"/>
              <a:t>brauche</a:t>
            </a:r>
            <a:r>
              <a:rPr lang="nl-NL" dirty="0" smtClean="0"/>
              <a:t> </a:t>
            </a:r>
            <a:r>
              <a:rPr lang="nl-NL" dirty="0" err="1" smtClean="0"/>
              <a:t>so</a:t>
            </a:r>
            <a:r>
              <a:rPr lang="nl-NL" dirty="0" smtClean="0"/>
              <a:t> </a:t>
            </a:r>
            <a:r>
              <a:rPr lang="nl-NL" dirty="0" err="1" smtClean="0"/>
              <a:t>sehr</a:t>
            </a:r>
            <a:r>
              <a:rPr lang="nl-NL" dirty="0" smtClean="0"/>
              <a:t> </a:t>
            </a:r>
            <a:r>
              <a:rPr lang="nl-NL" dirty="0" err="1" smtClean="0"/>
              <a:t>einen</a:t>
            </a:r>
            <a:r>
              <a:rPr lang="nl-NL" dirty="0" smtClean="0"/>
              <a:t> </a:t>
            </a:r>
            <a:r>
              <a:rPr lang="nl-NL" dirty="0" err="1" smtClean="0"/>
              <a:t>wirklichen</a:t>
            </a:r>
            <a:r>
              <a:rPr lang="nl-NL" dirty="0" smtClean="0"/>
              <a:t> </a:t>
            </a:r>
            <a:r>
              <a:rPr lang="nl-NL" dirty="0" err="1" smtClean="0"/>
              <a:t>Freund</a:t>
            </a:r>
            <a:r>
              <a:rPr lang="nl-NL" dirty="0" smtClean="0"/>
              <a:t>. </a:t>
            </a:r>
            <a:r>
              <a:rPr lang="nl-NL" dirty="0" err="1" smtClean="0"/>
              <a:t>Ich</a:t>
            </a:r>
            <a:r>
              <a:rPr lang="nl-NL" dirty="0" smtClean="0"/>
              <a:t> bin verloren.</a:t>
            </a:r>
          </a:p>
          <a:p>
            <a:r>
              <a:rPr lang="nl-NL" dirty="0" smtClean="0"/>
              <a:t>Zie alstublieft in dat ik een geslagene ben en niet ook nog eens gestrengheid van u verdien. Wees nu tenminste goed voor mij, ik heb zozeer een werkelijke vriend nodig. Ik ben verloren.</a:t>
            </a:r>
          </a:p>
          <a:p>
            <a:r>
              <a:rPr lang="nl-NL" dirty="0" smtClean="0"/>
              <a:t>En op 30 april 1936, ook vanuit Amsterdam:</a:t>
            </a:r>
          </a:p>
          <a:p>
            <a:endParaRPr lang="nl-NL" dirty="0" smtClean="0"/>
          </a:p>
          <a:p>
            <a:r>
              <a:rPr lang="nl-NL" dirty="0" err="1" smtClean="0"/>
              <a:t>Sehen</a:t>
            </a:r>
            <a:r>
              <a:rPr lang="nl-NL" dirty="0" smtClean="0"/>
              <a:t> </a:t>
            </a:r>
            <a:r>
              <a:rPr lang="nl-NL" dirty="0" err="1" smtClean="0"/>
              <a:t>denn</a:t>
            </a:r>
            <a:r>
              <a:rPr lang="nl-NL" dirty="0" smtClean="0"/>
              <a:t> nicht, </a:t>
            </a:r>
            <a:r>
              <a:rPr lang="nl-NL" dirty="0" err="1" smtClean="0"/>
              <a:t>Sie</a:t>
            </a:r>
            <a:r>
              <a:rPr lang="nl-NL" dirty="0" smtClean="0"/>
              <a:t> Mensch, </a:t>
            </a:r>
            <a:r>
              <a:rPr lang="nl-NL" dirty="0" err="1" smtClean="0"/>
              <a:t>Freund</a:t>
            </a:r>
            <a:r>
              <a:rPr lang="nl-NL" dirty="0" smtClean="0"/>
              <a:t>, </a:t>
            </a:r>
            <a:r>
              <a:rPr lang="nl-NL" dirty="0" err="1" smtClean="0"/>
              <a:t>Bruder</a:t>
            </a:r>
            <a:r>
              <a:rPr lang="nl-NL" dirty="0" smtClean="0"/>
              <a:t> – </a:t>
            </a:r>
            <a:r>
              <a:rPr lang="nl-NL" dirty="0" err="1" smtClean="0"/>
              <a:t>Bruder</a:t>
            </a:r>
            <a:r>
              <a:rPr lang="nl-NL" dirty="0" smtClean="0"/>
              <a:t> </a:t>
            </a:r>
            <a:r>
              <a:rPr lang="nl-NL" dirty="0" err="1" smtClean="0"/>
              <a:t>haben</a:t>
            </a:r>
            <a:r>
              <a:rPr lang="nl-NL" dirty="0" smtClean="0"/>
              <a:t> </a:t>
            </a:r>
            <a:r>
              <a:rPr lang="nl-NL" dirty="0" err="1" smtClean="0"/>
              <a:t>Sie</a:t>
            </a:r>
            <a:r>
              <a:rPr lang="nl-NL" dirty="0" smtClean="0"/>
              <a:t> </a:t>
            </a:r>
            <a:r>
              <a:rPr lang="nl-NL" dirty="0" err="1" smtClean="0"/>
              <a:t>mir</a:t>
            </a:r>
            <a:r>
              <a:rPr lang="nl-NL" dirty="0" smtClean="0"/>
              <a:t> </a:t>
            </a:r>
            <a:r>
              <a:rPr lang="nl-NL" dirty="0" err="1" smtClean="0"/>
              <a:t>einmal</a:t>
            </a:r>
            <a:r>
              <a:rPr lang="nl-NL" dirty="0" smtClean="0"/>
              <a:t> </a:t>
            </a:r>
            <a:r>
              <a:rPr lang="nl-NL" dirty="0" err="1" smtClean="0"/>
              <a:t>geschrieben</a:t>
            </a:r>
            <a:r>
              <a:rPr lang="nl-NL" dirty="0" smtClean="0"/>
              <a:t> – </a:t>
            </a:r>
            <a:r>
              <a:rPr lang="nl-NL" dirty="0" err="1" smtClean="0"/>
              <a:t>dass</a:t>
            </a:r>
            <a:r>
              <a:rPr lang="nl-NL" dirty="0" smtClean="0"/>
              <a:t> </a:t>
            </a:r>
            <a:r>
              <a:rPr lang="nl-NL" dirty="0" err="1" smtClean="0"/>
              <a:t>ich</a:t>
            </a:r>
            <a:r>
              <a:rPr lang="nl-NL" dirty="0" smtClean="0"/>
              <a:t> binnen </a:t>
            </a:r>
            <a:r>
              <a:rPr lang="nl-NL" dirty="0" err="1" smtClean="0"/>
              <a:t>kurzem</a:t>
            </a:r>
            <a:r>
              <a:rPr lang="nl-NL" dirty="0" smtClean="0"/>
              <a:t> </a:t>
            </a:r>
            <a:r>
              <a:rPr lang="nl-NL" dirty="0" err="1" smtClean="0"/>
              <a:t>krepiere</a:t>
            </a:r>
            <a:r>
              <a:rPr lang="nl-NL" dirty="0" smtClean="0"/>
              <a:t>.</a:t>
            </a:r>
          </a:p>
          <a:p>
            <a:r>
              <a:rPr lang="nl-NL" dirty="0" smtClean="0"/>
              <a:t>Ziet u dan niet, u mens, vriend, broeder – broeder heeft u mij immers eens geschreven – dat ik binnenkort </a:t>
            </a:r>
            <a:r>
              <a:rPr lang="nl-NL" dirty="0" err="1" smtClean="0"/>
              <a:t>krepeer</a:t>
            </a:r>
            <a:r>
              <a:rPr lang="nl-NL" dirty="0" smtClean="0"/>
              <a:t>.</a:t>
            </a:r>
          </a:p>
          <a:p>
            <a:r>
              <a:rPr lang="nl-NL" dirty="0" smtClean="0"/>
              <a:t>Dat zag </a:t>
            </a:r>
            <a:r>
              <a:rPr lang="nl-NL" dirty="0" err="1" smtClean="0"/>
              <a:t>Zweig</a:t>
            </a:r>
            <a:r>
              <a:rPr lang="nl-NL" dirty="0" smtClean="0"/>
              <a:t> die hem in zijn brieven </a:t>
            </a:r>
            <a:r>
              <a:rPr lang="nl-NL" dirty="0" err="1" smtClean="0"/>
              <a:t>bevoogt</a:t>
            </a:r>
            <a:r>
              <a:rPr lang="nl-NL" dirty="0" smtClean="0"/>
              <a:t>:</a:t>
            </a:r>
          </a:p>
          <a:p>
            <a:endParaRPr lang="nl-NL" dirty="0" smtClean="0"/>
          </a:p>
          <a:p>
            <a:r>
              <a:rPr lang="nl-NL" dirty="0" err="1" smtClean="0"/>
              <a:t>Nehmen</a:t>
            </a:r>
            <a:r>
              <a:rPr lang="nl-NL" dirty="0" smtClean="0"/>
              <a:t> </a:t>
            </a:r>
            <a:r>
              <a:rPr lang="nl-NL" dirty="0" err="1" smtClean="0"/>
              <a:t>sie</a:t>
            </a:r>
            <a:r>
              <a:rPr lang="nl-NL" dirty="0" smtClean="0"/>
              <a:t> doch </a:t>
            </a:r>
            <a:r>
              <a:rPr lang="nl-NL" dirty="0" err="1" smtClean="0"/>
              <a:t>endlich</a:t>
            </a:r>
            <a:r>
              <a:rPr lang="nl-NL" dirty="0" smtClean="0"/>
              <a:t> </a:t>
            </a:r>
            <a:r>
              <a:rPr lang="nl-NL" dirty="0" err="1" smtClean="0"/>
              <a:t>mein</a:t>
            </a:r>
            <a:r>
              <a:rPr lang="nl-NL" dirty="0" smtClean="0"/>
              <a:t> </a:t>
            </a:r>
            <a:r>
              <a:rPr lang="nl-NL" dirty="0" err="1" smtClean="0"/>
              <a:t>Angebot</a:t>
            </a:r>
            <a:r>
              <a:rPr lang="nl-NL" dirty="0" smtClean="0"/>
              <a:t> </a:t>
            </a:r>
            <a:r>
              <a:rPr lang="nl-NL" dirty="0" err="1" smtClean="0"/>
              <a:t>an</a:t>
            </a:r>
            <a:r>
              <a:rPr lang="nl-NL" dirty="0" smtClean="0"/>
              <a:t>, vier </a:t>
            </a:r>
            <a:r>
              <a:rPr lang="nl-NL" dirty="0" err="1" smtClean="0"/>
              <a:t>Wochen</a:t>
            </a:r>
            <a:r>
              <a:rPr lang="nl-NL" dirty="0" smtClean="0"/>
              <a:t> </a:t>
            </a:r>
            <a:r>
              <a:rPr lang="nl-NL" dirty="0" err="1" smtClean="0"/>
              <a:t>sich</a:t>
            </a:r>
            <a:r>
              <a:rPr lang="nl-NL" dirty="0" smtClean="0"/>
              <a:t> </a:t>
            </a:r>
            <a:r>
              <a:rPr lang="nl-NL" dirty="0" err="1" smtClean="0"/>
              <a:t>zu</a:t>
            </a:r>
            <a:r>
              <a:rPr lang="nl-NL" dirty="0" smtClean="0"/>
              <a:t> </a:t>
            </a:r>
            <a:r>
              <a:rPr lang="nl-NL" dirty="0" err="1" smtClean="0"/>
              <a:t>curieren</a:t>
            </a:r>
            <a:r>
              <a:rPr lang="nl-NL" dirty="0" smtClean="0"/>
              <a:t> </a:t>
            </a:r>
            <a:r>
              <a:rPr lang="nl-NL" dirty="0" err="1" smtClean="0"/>
              <a:t>und</a:t>
            </a:r>
            <a:r>
              <a:rPr lang="nl-NL" dirty="0" smtClean="0"/>
              <a:t> </a:t>
            </a:r>
            <a:r>
              <a:rPr lang="nl-NL" dirty="0" err="1" smtClean="0"/>
              <a:t>unter</a:t>
            </a:r>
            <a:r>
              <a:rPr lang="nl-NL" dirty="0" smtClean="0"/>
              <a:t> strenger </a:t>
            </a:r>
            <a:r>
              <a:rPr lang="nl-NL" dirty="0" err="1" smtClean="0"/>
              <a:t>unerbittlicher</a:t>
            </a:r>
            <a:r>
              <a:rPr lang="nl-NL" dirty="0" smtClean="0"/>
              <a:t> </a:t>
            </a:r>
            <a:r>
              <a:rPr lang="nl-NL" dirty="0" err="1" smtClean="0"/>
              <a:t>Aufsicht</a:t>
            </a:r>
            <a:r>
              <a:rPr lang="nl-NL" dirty="0" smtClean="0"/>
              <a:t>.</a:t>
            </a:r>
          </a:p>
          <a:p>
            <a:r>
              <a:rPr lang="nl-NL" dirty="0" smtClean="0"/>
              <a:t>Neem toch eindelijk mijn aanbod aan, een kuur van vier weken, onder streng en onverbiddelijk toezicht.</a:t>
            </a:r>
          </a:p>
          <a:p>
            <a:r>
              <a:rPr lang="nl-NL" dirty="0" err="1" smtClean="0"/>
              <a:t>Lieber</a:t>
            </a:r>
            <a:r>
              <a:rPr lang="nl-NL" dirty="0" smtClean="0"/>
              <a:t> </a:t>
            </a:r>
            <a:r>
              <a:rPr lang="nl-NL" dirty="0" err="1" smtClean="0"/>
              <a:t>Freund</a:t>
            </a:r>
            <a:r>
              <a:rPr lang="nl-NL" dirty="0" smtClean="0"/>
              <a:t>, </a:t>
            </a:r>
            <a:r>
              <a:rPr lang="nl-NL" dirty="0" err="1" smtClean="0"/>
              <a:t>wenn</a:t>
            </a:r>
            <a:r>
              <a:rPr lang="nl-NL" dirty="0" smtClean="0"/>
              <a:t> </a:t>
            </a:r>
            <a:r>
              <a:rPr lang="nl-NL" dirty="0" err="1" smtClean="0"/>
              <a:t>sie</a:t>
            </a:r>
            <a:r>
              <a:rPr lang="nl-NL" dirty="0" smtClean="0"/>
              <a:t> </a:t>
            </a:r>
            <a:r>
              <a:rPr lang="nl-NL" dirty="0" err="1" smtClean="0"/>
              <a:t>wirklich</a:t>
            </a:r>
            <a:r>
              <a:rPr lang="nl-NL" dirty="0" smtClean="0"/>
              <a:t> </a:t>
            </a:r>
            <a:r>
              <a:rPr lang="nl-NL" dirty="0" err="1" smtClean="0"/>
              <a:t>klar</a:t>
            </a:r>
            <a:r>
              <a:rPr lang="nl-NL" dirty="0" smtClean="0"/>
              <a:t> </a:t>
            </a:r>
            <a:r>
              <a:rPr lang="nl-NL" dirty="0" err="1" smtClean="0"/>
              <a:t>sehen</a:t>
            </a:r>
            <a:r>
              <a:rPr lang="nl-NL" dirty="0" smtClean="0"/>
              <a:t> wollen, es </a:t>
            </a:r>
            <a:r>
              <a:rPr lang="nl-NL" dirty="0" err="1" smtClean="0"/>
              <a:t>gibt</a:t>
            </a:r>
            <a:r>
              <a:rPr lang="nl-NL" dirty="0" smtClean="0"/>
              <a:t> </a:t>
            </a:r>
            <a:r>
              <a:rPr lang="nl-NL" dirty="0" err="1" smtClean="0"/>
              <a:t>jetzt</a:t>
            </a:r>
            <a:r>
              <a:rPr lang="nl-NL" dirty="0" smtClean="0"/>
              <a:t> </a:t>
            </a:r>
            <a:r>
              <a:rPr lang="nl-NL" dirty="0" err="1" smtClean="0"/>
              <a:t>keine</a:t>
            </a:r>
            <a:r>
              <a:rPr lang="nl-NL" dirty="0" smtClean="0"/>
              <a:t> </a:t>
            </a:r>
            <a:r>
              <a:rPr lang="nl-NL" dirty="0" err="1" smtClean="0"/>
              <a:t>Rettung</a:t>
            </a:r>
            <a:r>
              <a:rPr lang="nl-NL" dirty="0" smtClean="0"/>
              <a:t> </a:t>
            </a:r>
            <a:r>
              <a:rPr lang="nl-NL" dirty="0" err="1" smtClean="0"/>
              <a:t>für</a:t>
            </a:r>
            <a:r>
              <a:rPr lang="nl-NL" dirty="0" smtClean="0"/>
              <a:t> </a:t>
            </a:r>
            <a:r>
              <a:rPr lang="nl-NL" dirty="0" err="1" smtClean="0"/>
              <a:t>sie</a:t>
            </a:r>
            <a:r>
              <a:rPr lang="nl-NL" dirty="0" smtClean="0"/>
              <a:t> als </a:t>
            </a:r>
            <a:r>
              <a:rPr lang="nl-NL" dirty="0" err="1" smtClean="0"/>
              <a:t>ein</a:t>
            </a:r>
            <a:r>
              <a:rPr lang="nl-NL" dirty="0" smtClean="0"/>
              <a:t> </a:t>
            </a:r>
            <a:r>
              <a:rPr lang="nl-NL" dirty="0" err="1" smtClean="0"/>
              <a:t>vollkommen</a:t>
            </a:r>
            <a:r>
              <a:rPr lang="nl-NL" dirty="0" smtClean="0"/>
              <a:t> </a:t>
            </a:r>
            <a:r>
              <a:rPr lang="nl-NL" dirty="0" err="1" smtClean="0"/>
              <a:t>zurückgesogenes</a:t>
            </a:r>
            <a:r>
              <a:rPr lang="nl-NL" dirty="0" smtClean="0"/>
              <a:t> Leben </a:t>
            </a:r>
            <a:r>
              <a:rPr lang="nl-NL" dirty="0" err="1" smtClean="0"/>
              <a:t>irgendwo</a:t>
            </a:r>
            <a:r>
              <a:rPr lang="nl-NL" dirty="0" smtClean="0"/>
              <a:t> </a:t>
            </a:r>
            <a:r>
              <a:rPr lang="nl-NL" dirty="0" err="1" smtClean="0"/>
              <a:t>an</a:t>
            </a:r>
            <a:r>
              <a:rPr lang="nl-NL" dirty="0" smtClean="0"/>
              <a:t> </a:t>
            </a:r>
            <a:r>
              <a:rPr lang="nl-NL" dirty="0" err="1" smtClean="0"/>
              <a:t>dem</a:t>
            </a:r>
            <a:r>
              <a:rPr lang="nl-NL" dirty="0" smtClean="0"/>
              <a:t> </a:t>
            </a:r>
            <a:r>
              <a:rPr lang="nl-NL" dirty="0" err="1" smtClean="0"/>
              <a:t>billigstmöglichen</a:t>
            </a:r>
            <a:r>
              <a:rPr lang="nl-NL" dirty="0" smtClean="0"/>
              <a:t> </a:t>
            </a:r>
            <a:r>
              <a:rPr lang="nl-NL" dirty="0" err="1" smtClean="0"/>
              <a:t>Ort</a:t>
            </a:r>
            <a:r>
              <a:rPr lang="nl-NL" dirty="0" smtClean="0"/>
              <a:t>. Nicht </a:t>
            </a:r>
            <a:r>
              <a:rPr lang="nl-NL" dirty="0" err="1" smtClean="0"/>
              <a:t>mehr</a:t>
            </a:r>
            <a:r>
              <a:rPr lang="nl-NL" dirty="0" smtClean="0"/>
              <a:t> Paris, nicht </a:t>
            </a:r>
            <a:r>
              <a:rPr lang="nl-NL" dirty="0" err="1" smtClean="0"/>
              <a:t>mehr</a:t>
            </a:r>
            <a:r>
              <a:rPr lang="nl-NL" dirty="0" smtClean="0"/>
              <a:t> </a:t>
            </a:r>
            <a:r>
              <a:rPr lang="nl-NL" dirty="0" err="1" smtClean="0"/>
              <a:t>Foyot</a:t>
            </a:r>
            <a:r>
              <a:rPr lang="nl-NL" dirty="0" smtClean="0"/>
              <a:t>, überhaupt </a:t>
            </a:r>
            <a:r>
              <a:rPr lang="nl-NL" dirty="0" err="1" smtClean="0"/>
              <a:t>keine</a:t>
            </a:r>
            <a:r>
              <a:rPr lang="nl-NL" dirty="0" smtClean="0"/>
              <a:t> </a:t>
            </a:r>
            <a:r>
              <a:rPr lang="nl-NL" dirty="0" err="1" smtClean="0"/>
              <a:t>Grossstadt</a:t>
            </a:r>
            <a:r>
              <a:rPr lang="nl-NL" dirty="0" smtClean="0"/>
              <a:t>, </a:t>
            </a:r>
            <a:r>
              <a:rPr lang="nl-NL" dirty="0" err="1" smtClean="0"/>
              <a:t>ein</a:t>
            </a:r>
            <a:r>
              <a:rPr lang="nl-NL" dirty="0" smtClean="0"/>
              <a:t> </a:t>
            </a:r>
            <a:r>
              <a:rPr lang="nl-NL" dirty="0" err="1" smtClean="0"/>
              <a:t>freiwilliges</a:t>
            </a:r>
            <a:r>
              <a:rPr lang="nl-NL" dirty="0" smtClean="0"/>
              <a:t> Kloster.</a:t>
            </a:r>
          </a:p>
          <a:p>
            <a:r>
              <a:rPr lang="nl-NL" dirty="0" smtClean="0"/>
              <a:t>Lieve vriend, als u het werkelijk wilt inzien, dan is er nu geen andere redding meer dan een volledig teruggetrokken leven, ergens op een plek waar het zo goedkoop mogelijk toeven is. Niet meer Parijs, niet meer hotel </a:t>
            </a:r>
            <a:r>
              <a:rPr lang="nl-NL" dirty="0" err="1" smtClean="0"/>
              <a:t>Foyot</a:t>
            </a:r>
            <a:r>
              <a:rPr lang="nl-NL" dirty="0" smtClean="0"/>
              <a:t>, überhaupt geen grote stad, eerder een vrijwillig klooster.</a:t>
            </a:r>
          </a:p>
          <a:p>
            <a:r>
              <a:rPr lang="nl-NL" dirty="0" err="1" smtClean="0"/>
              <a:t>Zweig</a:t>
            </a:r>
            <a:r>
              <a:rPr lang="nl-NL" dirty="0" smtClean="0"/>
              <a:t> schrijft aan </a:t>
            </a:r>
            <a:r>
              <a:rPr lang="nl-NL" dirty="0" err="1" smtClean="0"/>
              <a:t>Friderike</a:t>
            </a:r>
            <a:r>
              <a:rPr lang="nl-NL" dirty="0" smtClean="0"/>
              <a:t> </a:t>
            </a:r>
            <a:r>
              <a:rPr lang="nl-NL" dirty="0" err="1" smtClean="0"/>
              <a:t>Zweig</a:t>
            </a:r>
            <a:r>
              <a:rPr lang="nl-NL" dirty="0" smtClean="0"/>
              <a:t>: ‘</a:t>
            </a:r>
            <a:r>
              <a:rPr lang="nl-NL" dirty="0" err="1" smtClean="0"/>
              <a:t>welch</a:t>
            </a:r>
            <a:r>
              <a:rPr lang="nl-NL" dirty="0" smtClean="0"/>
              <a:t> </a:t>
            </a:r>
            <a:r>
              <a:rPr lang="nl-NL" dirty="0" err="1" smtClean="0"/>
              <a:t>ein</a:t>
            </a:r>
            <a:r>
              <a:rPr lang="nl-NL" dirty="0" smtClean="0"/>
              <a:t> </a:t>
            </a:r>
            <a:r>
              <a:rPr lang="nl-NL" dirty="0" err="1" smtClean="0"/>
              <a:t>herrlicher</a:t>
            </a:r>
            <a:r>
              <a:rPr lang="nl-NL" dirty="0" smtClean="0"/>
              <a:t> Mensch </a:t>
            </a:r>
            <a:r>
              <a:rPr lang="nl-NL" dirty="0" err="1" smtClean="0"/>
              <a:t>geht</a:t>
            </a:r>
            <a:r>
              <a:rPr lang="nl-NL" dirty="0" smtClean="0"/>
              <a:t> da </a:t>
            </a:r>
            <a:r>
              <a:rPr lang="nl-NL" dirty="0" err="1" smtClean="0"/>
              <a:t>zugrunde</a:t>
            </a:r>
            <a:r>
              <a:rPr lang="nl-NL" dirty="0" smtClean="0"/>
              <a:t>’.</a:t>
            </a:r>
          </a:p>
          <a:p>
            <a:r>
              <a:rPr lang="nl-NL" dirty="0" smtClean="0"/>
              <a:t>Van de drank kon </a:t>
            </a:r>
            <a:r>
              <a:rPr lang="nl-NL" dirty="0" err="1" smtClean="0"/>
              <a:t>Zweig</a:t>
            </a:r>
            <a:r>
              <a:rPr lang="nl-NL" dirty="0" smtClean="0"/>
              <a:t> Roth niet krijgen. Financieel bleef hij hem steeds steunen. Dat deed </a:t>
            </a:r>
            <a:r>
              <a:rPr lang="nl-NL" dirty="0" err="1" smtClean="0"/>
              <a:t>Zweig</a:t>
            </a:r>
            <a:r>
              <a:rPr lang="nl-NL" dirty="0" smtClean="0"/>
              <a:t> overigens ook met andere schrijvers.</a:t>
            </a:r>
          </a:p>
          <a:p>
            <a:endParaRPr lang="nl-NL" dirty="0" smtClean="0"/>
          </a:p>
          <a:p>
            <a:r>
              <a:rPr lang="nl-NL" dirty="0" smtClean="0"/>
              <a:t>In die laatste jaren was Roth ook regelmatig in Amsterdam. Daar wil ik nog even bij stilstaan. De eerste contacten liepen via de Amsterdamse exiluitgeverijen van De Lange en Querido, die boeken van Roth hebben uitgegeven. Daarna kwam Roth in contact met Anton van Duinkerken en een kleine katholieke uitgeverij, de Gemeenschap, waar nog twee boeken van Roth zijn verschenen. Wie de briefwisseling tussen Roth en die uitgeverij leest, valt het op hoe groot de financiële nood van Roth moet zijn geweest. Eén keer, in een brief van 26 oktober 1938, doet Roth een beroep op onze ‘</a:t>
            </a:r>
            <a:r>
              <a:rPr lang="nl-NL" dirty="0" err="1" smtClean="0"/>
              <a:t>gemeinsame</a:t>
            </a:r>
            <a:r>
              <a:rPr lang="nl-NL" dirty="0" smtClean="0"/>
              <a:t> </a:t>
            </a:r>
            <a:r>
              <a:rPr lang="nl-NL" dirty="0" err="1" smtClean="0"/>
              <a:t>katholische</a:t>
            </a:r>
            <a:r>
              <a:rPr lang="nl-NL" dirty="0" smtClean="0"/>
              <a:t> </a:t>
            </a:r>
            <a:r>
              <a:rPr lang="nl-NL" dirty="0" err="1" smtClean="0"/>
              <a:t>Gesinnung</a:t>
            </a:r>
            <a:r>
              <a:rPr lang="nl-NL" dirty="0" smtClean="0"/>
              <a:t>’ maar dat is in een brief vol strijkages en nederige verzoeken van één van ‘</a:t>
            </a:r>
            <a:r>
              <a:rPr lang="nl-NL" dirty="0" err="1" smtClean="0"/>
              <a:t>Ihrer</a:t>
            </a:r>
            <a:r>
              <a:rPr lang="nl-NL" dirty="0" smtClean="0"/>
              <a:t> </a:t>
            </a:r>
            <a:r>
              <a:rPr lang="nl-NL" dirty="0" err="1" smtClean="0"/>
              <a:t>ärmsten</a:t>
            </a:r>
            <a:r>
              <a:rPr lang="nl-NL" dirty="0" smtClean="0"/>
              <a:t>, </a:t>
            </a:r>
            <a:r>
              <a:rPr lang="nl-NL" dirty="0" err="1" smtClean="0"/>
              <a:t>durch</a:t>
            </a:r>
            <a:r>
              <a:rPr lang="nl-NL" dirty="0" smtClean="0"/>
              <a:t> die </a:t>
            </a:r>
            <a:r>
              <a:rPr lang="nl-NL" dirty="0" err="1" smtClean="0"/>
              <a:t>äusseren</a:t>
            </a:r>
            <a:r>
              <a:rPr lang="nl-NL" dirty="0" smtClean="0"/>
              <a:t> </a:t>
            </a:r>
            <a:r>
              <a:rPr lang="nl-NL" dirty="0" err="1" smtClean="0"/>
              <a:t>Umstände</a:t>
            </a:r>
            <a:r>
              <a:rPr lang="nl-NL" dirty="0" smtClean="0"/>
              <a:t> </a:t>
            </a:r>
            <a:r>
              <a:rPr lang="nl-NL" dirty="0" err="1" smtClean="0"/>
              <a:t>völlig</a:t>
            </a:r>
            <a:r>
              <a:rPr lang="nl-NL" dirty="0" smtClean="0"/>
              <a:t> </a:t>
            </a:r>
            <a:r>
              <a:rPr lang="nl-NL" dirty="0" err="1" smtClean="0"/>
              <a:t>geschlagenen</a:t>
            </a:r>
            <a:r>
              <a:rPr lang="nl-NL" dirty="0" smtClean="0"/>
              <a:t> </a:t>
            </a:r>
            <a:r>
              <a:rPr lang="nl-NL" dirty="0" err="1" smtClean="0"/>
              <a:t>Autor</a:t>
            </a:r>
            <a:r>
              <a:rPr lang="nl-NL" dirty="0" smtClean="0"/>
              <a:t>’.</a:t>
            </a:r>
          </a:p>
          <a:p>
            <a:r>
              <a:rPr lang="nl-NL" dirty="0" smtClean="0"/>
              <a:t>Vooral voor het onderhouden van contacten met zijn Nederlandse uitgevers kwam Joseph Roth af en toe naar Amsterdam. In 1936 zelfs twee keer en voor een iets langere tijd, van maart tot juli en de maanden oktober en november. Hij logeerde dan in het Eden Hotel aan de Warmoesstraat.</a:t>
            </a:r>
            <a:endParaRPr lang="nl-NL" dirty="0"/>
          </a:p>
        </p:txBody>
      </p:sp>
      <p:sp>
        <p:nvSpPr>
          <p:cNvPr id="4" name="Tijdelijke aanduiding voor dianummer 3"/>
          <p:cNvSpPr>
            <a:spLocks noGrp="1"/>
          </p:cNvSpPr>
          <p:nvPr>
            <p:ph type="sldNum" sz="quarter" idx="10"/>
          </p:nvPr>
        </p:nvSpPr>
        <p:spPr/>
        <p:txBody>
          <a:bodyPr/>
          <a:lstStyle/>
          <a:p>
            <a:fld id="{6E660DF2-9796-4F6F-96FA-34FE0AF7146F}" type="slidenum">
              <a:rPr lang="nl-NL" smtClean="0"/>
              <a:t>19</a:t>
            </a:fld>
            <a:endParaRPr lang="nl-NL"/>
          </a:p>
        </p:txBody>
      </p:sp>
    </p:spTree>
    <p:extLst>
      <p:ext uri="{BB962C8B-B14F-4D97-AF65-F5344CB8AC3E}">
        <p14:creationId xmlns:p14="http://schemas.microsoft.com/office/powerpoint/2010/main" val="2115249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Hij was eenzamer, zo meldde hij aan </a:t>
            </a:r>
            <a:r>
              <a:rPr lang="nl-NL" dirty="0" err="1" smtClean="0"/>
              <a:t>Zweig</a:t>
            </a:r>
            <a:r>
              <a:rPr lang="nl-NL" dirty="0" smtClean="0"/>
              <a:t>, dan in een cel: ‘Ik heb geen afzondering nodig, ik bén afgezonderd.’ Pauzeren deed hij, aldus Keun, alleen om eens in zijn ontstoken ogen te wrijven, of om naar zijn glas te grijpen. Een enkele keer meldde hij haar met trots een literaire vondst: ‘</a:t>
            </a:r>
            <a:r>
              <a:rPr lang="nl-NL" dirty="0" err="1" smtClean="0"/>
              <a:t>Kaninchen</a:t>
            </a:r>
            <a:r>
              <a:rPr lang="nl-NL" dirty="0" smtClean="0"/>
              <a:t>, </a:t>
            </a:r>
            <a:r>
              <a:rPr lang="nl-NL" dirty="0" err="1" smtClean="0"/>
              <a:t>ich</a:t>
            </a:r>
            <a:r>
              <a:rPr lang="nl-NL" dirty="0" smtClean="0"/>
              <a:t> </a:t>
            </a:r>
            <a:r>
              <a:rPr lang="nl-NL" dirty="0" err="1" smtClean="0"/>
              <a:t>habe</a:t>
            </a:r>
            <a:r>
              <a:rPr lang="nl-NL" dirty="0" smtClean="0"/>
              <a:t> </a:t>
            </a:r>
            <a:r>
              <a:rPr lang="nl-NL" dirty="0" err="1" smtClean="0"/>
              <a:t>a’scheene</a:t>
            </a:r>
            <a:r>
              <a:rPr lang="nl-NL" dirty="0" smtClean="0"/>
              <a:t> </a:t>
            </a:r>
            <a:r>
              <a:rPr lang="nl-NL" dirty="0" err="1" smtClean="0"/>
              <a:t>Erfindung</a:t>
            </a:r>
            <a:r>
              <a:rPr lang="nl-NL" dirty="0" smtClean="0"/>
              <a:t>.’ Maar verder spraken ze niet over literatuur. Wel gingen ze, ‘uit angst om alleen te zijn’, veel met elkaar naar bed. Keun: ‘Meestal heeft hij ’s avonds meer bladzijden dan ik.’</a:t>
            </a:r>
            <a:endParaRPr lang="nl-NL" dirty="0"/>
          </a:p>
        </p:txBody>
      </p:sp>
      <p:sp>
        <p:nvSpPr>
          <p:cNvPr id="4" name="Tijdelijke aanduiding voor dianummer 3"/>
          <p:cNvSpPr>
            <a:spLocks noGrp="1"/>
          </p:cNvSpPr>
          <p:nvPr>
            <p:ph type="sldNum" sz="quarter" idx="10"/>
          </p:nvPr>
        </p:nvSpPr>
        <p:spPr/>
        <p:txBody>
          <a:bodyPr/>
          <a:lstStyle/>
          <a:p>
            <a:fld id="{6E660DF2-9796-4F6F-96FA-34FE0AF7146F}" type="slidenum">
              <a:rPr lang="nl-NL" smtClean="0"/>
              <a:t>20</a:t>
            </a:fld>
            <a:endParaRPr lang="nl-NL"/>
          </a:p>
        </p:txBody>
      </p:sp>
    </p:spTree>
    <p:extLst>
      <p:ext uri="{BB962C8B-B14F-4D97-AF65-F5344CB8AC3E}">
        <p14:creationId xmlns:p14="http://schemas.microsoft.com/office/powerpoint/2010/main" val="3376499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Roth leefde in hotels: “Sinds mijn achttiende heb ik nooit in een huis gewoond. Ik logeerde hooguit een keer een week bij vrienden. Alles wat ik heb zit in drie koffers.” Hij schreef: “Ik zou het hotel tot een thuis degraderen als ik het niet zonder meer zou verlaten. Ik wil me hier thuis voelen, maar niet thuis zijn.” En iets verderop in hetzelfde stuk:</a:t>
            </a:r>
          </a:p>
          <a:p>
            <a:endParaRPr lang="nl-NL" dirty="0" smtClean="0"/>
          </a:p>
          <a:p>
            <a:r>
              <a:rPr lang="nl-NL" dirty="0" smtClean="0"/>
              <a:t>Gelukkig staat er niets in deze kamer, geen enkel voorwerp, waarvan de aanblik mij treurig zou maken! Geen oude suikerpot, geen bureau dat aan mijn oom heeft toebehoord, geen portret van mijn grootvader van moederszijde, geen wastafel met vermiljoenrode bloemetjes waar een fijn barstje door loopt, geen plank in de vloer die behaaglijk kraakt en waar je ineens van bent gaan houden, alleen omdat je vertrekt, geen geur van gebraden rosbief uit de keuken en geen koperen vijzel als decorstuk op de kleerkast in het kamertje naast de gang! Niets! Als mijn koffers weg zijn, komen hier andere te staan.</a:t>
            </a:r>
          </a:p>
          <a:p>
            <a:r>
              <a:rPr lang="nl-NL" dirty="0" smtClean="0"/>
              <a:t>Toch kreeg ook Roth een band met de hotels waar hij verbleef. Over het hotel in Paris, waar hij lang heeft gewoond, zei hij: “Ik hou van mijn </a:t>
            </a:r>
            <a:r>
              <a:rPr lang="nl-NL" dirty="0" err="1" smtClean="0"/>
              <a:t>Hôtel</a:t>
            </a:r>
            <a:r>
              <a:rPr lang="nl-NL" dirty="0" smtClean="0"/>
              <a:t> </a:t>
            </a:r>
            <a:r>
              <a:rPr lang="nl-NL" dirty="0" err="1" smtClean="0"/>
              <a:t>Foyot</a:t>
            </a:r>
            <a:r>
              <a:rPr lang="nl-NL" dirty="0" smtClean="0"/>
              <a:t>.” Hij heeft dat hotel in 1938, een jaar voor zijn dood, voor zijn ogen zien afbreken. Daarover schreef hij op 25 juni in Das </a:t>
            </a:r>
            <a:r>
              <a:rPr lang="nl-NL" dirty="0" err="1" smtClean="0"/>
              <a:t>Neue</a:t>
            </a:r>
            <a:r>
              <a:rPr lang="nl-NL" dirty="0" smtClean="0"/>
              <a:t> </a:t>
            </a:r>
            <a:r>
              <a:rPr lang="nl-NL" dirty="0" err="1" smtClean="0"/>
              <a:t>Tage-Buch</a:t>
            </a:r>
            <a:r>
              <a:rPr lang="nl-NL" dirty="0" smtClean="0"/>
              <a:t>:</a:t>
            </a:r>
          </a:p>
          <a:p>
            <a:endParaRPr lang="nl-NL" dirty="0" smtClean="0"/>
          </a:p>
          <a:p>
            <a:r>
              <a:rPr lang="nl-NL" dirty="0" smtClean="0"/>
              <a:t>Nu zit ik tegenover de lege plek en hoor de uren voorbijglijden. Zo raak je het ene vaderland na het andere kwijt, zeg ik tegen mezelf. Hier zit ik met mijn wandelstok. Mijn voeten zijn kapot, mijn hart is moe, mijn ogen zijn droog. De ellende komt naast me zitten, wordt steeds zachter en dieper, de pijn blijft overeind staan, wordt sterk en goedig, de angst beukt erop los en kan geen angst meer inboezemen. En dat is nu juist zo troosteloos.</a:t>
            </a:r>
            <a:endParaRPr lang="nl-NL" dirty="0"/>
          </a:p>
        </p:txBody>
      </p:sp>
      <p:sp>
        <p:nvSpPr>
          <p:cNvPr id="4" name="Tijdelijke aanduiding voor dianummer 3"/>
          <p:cNvSpPr>
            <a:spLocks noGrp="1"/>
          </p:cNvSpPr>
          <p:nvPr>
            <p:ph type="sldNum" sz="quarter" idx="10"/>
          </p:nvPr>
        </p:nvSpPr>
        <p:spPr/>
        <p:txBody>
          <a:bodyPr/>
          <a:lstStyle/>
          <a:p>
            <a:fld id="{6E660DF2-9796-4F6F-96FA-34FE0AF7146F}" type="slidenum">
              <a:rPr lang="nl-NL" smtClean="0"/>
              <a:t>21</a:t>
            </a:fld>
            <a:endParaRPr lang="nl-NL"/>
          </a:p>
        </p:txBody>
      </p:sp>
    </p:spTree>
    <p:extLst>
      <p:ext uri="{BB962C8B-B14F-4D97-AF65-F5344CB8AC3E}">
        <p14:creationId xmlns:p14="http://schemas.microsoft.com/office/powerpoint/2010/main" val="1784560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de-DE" dirty="0" err="1" smtClean="0"/>
              <a:t>is</a:t>
            </a:r>
            <a:r>
              <a:rPr lang="de-DE" dirty="0" smtClean="0"/>
              <a:t> zuletzt auf der Suche</a:t>
            </a:r>
          </a:p>
          <a:p>
            <a:endParaRPr lang="de-DE" dirty="0" smtClean="0"/>
          </a:p>
          <a:p>
            <a:r>
              <a:rPr lang="de-DE" dirty="0" smtClean="0"/>
              <a:t>Das Ende ist schrecklich. Als Roth in Paris vom Selbstmord Ernst Tollers hört, bricht er zusammen. In einem Armenhospital, ans Bett gefesselt, nach Alkohol schreiend, stirbt er am 27. Mai 1939.</a:t>
            </a:r>
          </a:p>
          <a:p>
            <a:r>
              <a:rPr lang="de-DE" dirty="0" smtClean="0"/>
              <a:t>Ein dramatisches, widersprüchliches Leben. Joseph Roth, selbst assimilierter Jude, kritisiert das Westjudentum, weil es die vor Armut und Verfolgung aus Polen, Russland und dem Baltikum nach Westeuropa fliehenden Ostjuden mit Verachtung behandelt. Er verdammt die kommunistische, dann auch die sozialistische Ideologie und wird doch selbst zum antidemokratischen Ideologen eines utopischen Monarchismus. Sein Habsburg-Mythos, der sich in vielen seiner Romane widerspiegelt, verliert sich am Ende seines Lebens in unpolitischen Träumereien. Seine katholischen Bekenntnisse bleiben – wie so vieles in diesem Leben – augenzwinkernde Koketterien. Seinen Gott aber hat er nie vergessen, und dass die Menschen nicht mehr gläubig sind, ist für ihn das bedrohlichste Zeichen an der Wand der Moderne.</a:t>
            </a:r>
            <a:endParaRPr lang="nl-NL" dirty="0"/>
          </a:p>
        </p:txBody>
      </p:sp>
      <p:sp>
        <p:nvSpPr>
          <p:cNvPr id="4" name="Tijdelijke aanduiding voor dianummer 3"/>
          <p:cNvSpPr>
            <a:spLocks noGrp="1"/>
          </p:cNvSpPr>
          <p:nvPr>
            <p:ph type="sldNum" sz="quarter" idx="10"/>
          </p:nvPr>
        </p:nvSpPr>
        <p:spPr/>
        <p:txBody>
          <a:bodyPr/>
          <a:lstStyle/>
          <a:p>
            <a:fld id="{6E660DF2-9796-4F6F-96FA-34FE0AF7146F}" type="slidenum">
              <a:rPr lang="nl-NL" smtClean="0"/>
              <a:t>22</a:t>
            </a:fld>
            <a:endParaRPr lang="nl-NL"/>
          </a:p>
        </p:txBody>
      </p:sp>
    </p:spTree>
    <p:extLst>
      <p:ext uri="{BB962C8B-B14F-4D97-AF65-F5344CB8AC3E}">
        <p14:creationId xmlns:p14="http://schemas.microsoft.com/office/powerpoint/2010/main" val="3820220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Roths</a:t>
            </a:r>
            <a:r>
              <a:rPr lang="nl-NL" dirty="0" smtClean="0"/>
              <a:t> ‘lijkschouwing van het oude Oostenrijk’, (Barnard), is onnavolgbaar, en in het sterfbed van de bejaarde huisknecht van de </a:t>
            </a:r>
            <a:r>
              <a:rPr lang="nl-NL" dirty="0" err="1" smtClean="0"/>
              <a:t>Trotta’s</a:t>
            </a:r>
            <a:r>
              <a:rPr lang="nl-NL" dirty="0" smtClean="0"/>
              <a:t>, Jacques, lijkt het hele oude Oostenrijk inderdaad mee te sterven (Mak)</a:t>
            </a:r>
            <a:endParaRPr lang="nl-NL" dirty="0"/>
          </a:p>
        </p:txBody>
      </p:sp>
      <p:sp>
        <p:nvSpPr>
          <p:cNvPr id="4" name="Tijdelijke aanduiding voor dianummer 3"/>
          <p:cNvSpPr>
            <a:spLocks noGrp="1"/>
          </p:cNvSpPr>
          <p:nvPr>
            <p:ph type="sldNum" sz="quarter" idx="10"/>
          </p:nvPr>
        </p:nvSpPr>
        <p:spPr/>
        <p:txBody>
          <a:bodyPr/>
          <a:lstStyle/>
          <a:p>
            <a:fld id="{6E660DF2-9796-4F6F-96FA-34FE0AF7146F}" type="slidenum">
              <a:rPr lang="nl-NL" smtClean="0"/>
              <a:t>25</a:t>
            </a:fld>
            <a:endParaRPr lang="nl-NL"/>
          </a:p>
        </p:txBody>
      </p:sp>
    </p:spTree>
    <p:extLst>
      <p:ext uri="{BB962C8B-B14F-4D97-AF65-F5344CB8AC3E}">
        <p14:creationId xmlns:p14="http://schemas.microsoft.com/office/powerpoint/2010/main" val="137487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Roth was niet muzikaal, viool is attribuut van fotograaf. Broer en grootvader onderhielden moeder en Moses </a:t>
            </a:r>
            <a:r>
              <a:rPr lang="nl-NL" dirty="0" err="1" smtClean="0"/>
              <a:t>joseph</a:t>
            </a:r>
            <a:r>
              <a:rPr lang="nl-NL" dirty="0" smtClean="0"/>
              <a:t> Roth. Vader werd krankzinnig. </a:t>
            </a:r>
          </a:p>
          <a:p>
            <a:r>
              <a:rPr lang="nl-NL" dirty="0" smtClean="0"/>
              <a:t>1912, 1915</a:t>
            </a:r>
            <a:endParaRPr lang="nl-NL" dirty="0"/>
          </a:p>
        </p:txBody>
      </p:sp>
      <p:sp>
        <p:nvSpPr>
          <p:cNvPr id="4" name="Tijdelijke aanduiding voor dianummer 3"/>
          <p:cNvSpPr>
            <a:spLocks noGrp="1"/>
          </p:cNvSpPr>
          <p:nvPr>
            <p:ph type="sldNum" sz="quarter" idx="10"/>
          </p:nvPr>
        </p:nvSpPr>
        <p:spPr/>
        <p:txBody>
          <a:bodyPr/>
          <a:lstStyle/>
          <a:p>
            <a:fld id="{6E660DF2-9796-4F6F-96FA-34FE0AF7146F}" type="slidenum">
              <a:rPr lang="nl-NL" smtClean="0"/>
              <a:t>5</a:t>
            </a:fld>
            <a:endParaRPr lang="nl-NL"/>
          </a:p>
        </p:txBody>
      </p:sp>
    </p:spTree>
    <p:extLst>
      <p:ext uri="{BB962C8B-B14F-4D97-AF65-F5344CB8AC3E}">
        <p14:creationId xmlns:p14="http://schemas.microsoft.com/office/powerpoint/2010/main" val="364668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Roth hoorde bij de starreporters uit de Weimarrepubliek, en hij werd navenant goed betaald. De jaren twintig waren in Duitsland de hoogtijdagen van de krantenfeuilletons. Het waren, net als nu televisietalkshows, dé plekken waar reputaties werden gemaakt en gebroken, en Joseph Roth gold op dat terrein als een van de allerbesten. Zelf schepte hij op dat hij soms in één week wel tien columns en feuilletons aan dertig kranten verkocht.</a:t>
            </a:r>
          </a:p>
          <a:p>
            <a:endParaRPr lang="nl-NL" dirty="0" smtClean="0"/>
          </a:p>
          <a:p>
            <a:r>
              <a:rPr lang="nl-NL" dirty="0" smtClean="0"/>
              <a:t>Als een echte freelancer had hij, zeker in zijn beginjaren, ook iets van een kameleon: in het </a:t>
            </a:r>
            <a:r>
              <a:rPr lang="nl-NL" dirty="0" err="1" smtClean="0"/>
              <a:t>sociaal-democratische</a:t>
            </a:r>
            <a:r>
              <a:rPr lang="nl-NL" dirty="0" smtClean="0"/>
              <a:t> </a:t>
            </a:r>
            <a:r>
              <a:rPr lang="nl-NL" dirty="0" err="1" smtClean="0"/>
              <a:t>Vorwärts</a:t>
            </a:r>
            <a:r>
              <a:rPr lang="nl-NL" dirty="0" smtClean="0"/>
              <a:t> was zijn toon bepaald anders dan in de braaf-burgerlijke Frankfurter </a:t>
            </a:r>
            <a:r>
              <a:rPr lang="nl-NL" dirty="0" err="1" smtClean="0"/>
              <a:t>Zeitung</a:t>
            </a:r>
            <a:r>
              <a:rPr lang="nl-NL" dirty="0" smtClean="0"/>
              <a:t>. Maar in zijn journalistieke roeping was hij zonder compromis. En hij had daarbij zijn eigen ideeën over journalistiek. ‘Ik teken het gezicht van de tijd,’ schreef hij tijdens een conflict met de Frankfurter </a:t>
            </a:r>
            <a:r>
              <a:rPr lang="nl-NL" dirty="0" err="1" smtClean="0"/>
              <a:t>Zeitung</a:t>
            </a:r>
            <a:r>
              <a:rPr lang="nl-NL" dirty="0" smtClean="0"/>
              <a:t>. ‘Dat is de opgave van een grote krant. Ik ben een journalist, geen verslaggever, ik ben een schrijver, geen hoofdartikelenschrijver.’</a:t>
            </a:r>
          </a:p>
          <a:p>
            <a:r>
              <a:rPr lang="nl-NL" dirty="0" smtClean="0"/>
              <a:t> </a:t>
            </a:r>
          </a:p>
          <a:p>
            <a:r>
              <a:rPr lang="nl-NL" dirty="0" smtClean="0"/>
              <a:t>Uiterst scherp observatievermogen</a:t>
            </a:r>
          </a:p>
          <a:p>
            <a:r>
              <a:rPr lang="nl-NL" dirty="0" smtClean="0"/>
              <a:t>Joseph Roth had een jaloersmakend observatievermogen. Hij voelde haarfijn aan wat tekenend was voor dat ‘gezicht van de tijd’. Een klein voorbeeld. In 1919 reisde hij door het toen uitgehongerde Duitsland, en op het station van </a:t>
            </a:r>
            <a:r>
              <a:rPr lang="nl-NL" dirty="0" err="1" smtClean="0"/>
              <a:t>Chemnittz</a:t>
            </a:r>
            <a:r>
              <a:rPr lang="nl-NL" dirty="0" smtClean="0"/>
              <a:t> zag hij hoe een conducteur, een ernstige man, bonbons zat te eten, de restanten van een doosje dat iemand in een coupé had achtergelaten. Hij at, schrijft Roth, ‘deze snoeperij van lichte meisjes’ met een strak gezicht, alsof het een boterham met worst was. ‘Een halfjaar geleden had deze conducteur zeker geen bonbons gegeten. Nu heeft hij honger.’</a:t>
            </a:r>
          </a:p>
          <a:p>
            <a:endParaRPr lang="nl-NL" dirty="0" smtClean="0"/>
          </a:p>
          <a:p>
            <a:r>
              <a:rPr lang="nl-NL" dirty="0" smtClean="0"/>
              <a:t>In deze en duizend andere observaties toonde Roth zich de </a:t>
            </a:r>
            <a:r>
              <a:rPr lang="nl-NL" dirty="0" err="1" smtClean="0"/>
              <a:t>rasjournalist</a:t>
            </a:r>
            <a:r>
              <a:rPr lang="nl-NL" dirty="0" smtClean="0"/>
              <a:t> die hij was. Toch is hij nooit een echte krantenman geweest. Bij een krant hoort immers wel degelijk ook die dagelijkse verslaggever, de hoofdartikelenschrijver, en, voeg ik eraan toe, ook de onderzoeker, de </a:t>
            </a:r>
            <a:r>
              <a:rPr lang="nl-NL" dirty="0" err="1" smtClean="0"/>
              <a:t>na-meter</a:t>
            </a:r>
            <a:r>
              <a:rPr lang="nl-NL" dirty="0" smtClean="0"/>
              <a:t> – ja, zelfs de knopenteller.</a:t>
            </a:r>
          </a:p>
          <a:p>
            <a:r>
              <a:rPr lang="nl-NL" dirty="0" smtClean="0"/>
              <a:t> </a:t>
            </a:r>
          </a:p>
          <a:p>
            <a:endParaRPr lang="nl-NL" dirty="0"/>
          </a:p>
        </p:txBody>
      </p:sp>
      <p:sp>
        <p:nvSpPr>
          <p:cNvPr id="4" name="Tijdelijke aanduiding voor dianummer 3"/>
          <p:cNvSpPr>
            <a:spLocks noGrp="1"/>
          </p:cNvSpPr>
          <p:nvPr>
            <p:ph type="sldNum" sz="quarter" idx="10"/>
          </p:nvPr>
        </p:nvSpPr>
        <p:spPr/>
        <p:txBody>
          <a:bodyPr/>
          <a:lstStyle/>
          <a:p>
            <a:fld id="{6E660DF2-9796-4F6F-96FA-34FE0AF7146F}" type="slidenum">
              <a:rPr lang="nl-NL" smtClean="0"/>
              <a:t>6</a:t>
            </a:fld>
            <a:endParaRPr lang="nl-NL"/>
          </a:p>
        </p:txBody>
      </p:sp>
    </p:spTree>
    <p:extLst>
      <p:ext uri="{BB962C8B-B14F-4D97-AF65-F5344CB8AC3E}">
        <p14:creationId xmlns:p14="http://schemas.microsoft.com/office/powerpoint/2010/main" val="124651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Roth hoorde bij de starreporters uit de Weimarrepubliek, en hij werd navenant goed betaald. De jaren twintig waren in Duitsland de hoogtijdagen van de krantenfeuilletons. Het waren, net als nu televisietalkshows, dé plekken waar reputaties werden gemaakt en gebroken, en Joseph Roth gold op dat terrein als een van de allerbesten. Zelf schepte hij op dat hij soms in één week wel tien columns en feuilletons aan dertig kranten verkocht.</a:t>
            </a:r>
          </a:p>
          <a:p>
            <a:endParaRPr lang="nl-NL" dirty="0" smtClean="0"/>
          </a:p>
          <a:p>
            <a:r>
              <a:rPr lang="nl-NL" dirty="0" smtClean="0"/>
              <a:t>Als een echte freelancer had hij, zeker in zijn beginjaren, ook iets van een kameleon: in het </a:t>
            </a:r>
            <a:r>
              <a:rPr lang="nl-NL" dirty="0" err="1" smtClean="0"/>
              <a:t>sociaal-democratische</a:t>
            </a:r>
            <a:r>
              <a:rPr lang="nl-NL" dirty="0" smtClean="0"/>
              <a:t> </a:t>
            </a:r>
            <a:r>
              <a:rPr lang="nl-NL" dirty="0" err="1" smtClean="0"/>
              <a:t>Vorwärts</a:t>
            </a:r>
            <a:r>
              <a:rPr lang="nl-NL" dirty="0" smtClean="0"/>
              <a:t> was zijn toon bepaald anders dan in de braaf-burgerlijke Frankfurter </a:t>
            </a:r>
            <a:r>
              <a:rPr lang="nl-NL" dirty="0" err="1" smtClean="0"/>
              <a:t>Zeitung</a:t>
            </a:r>
            <a:r>
              <a:rPr lang="nl-NL" dirty="0" smtClean="0"/>
              <a:t>. Maar in zijn journalistieke roeping was hij zonder compromis. En hij had daarbij zijn eigen ideeën over journalistiek. ‘Ik teken het gezicht van de tijd,’ schreef hij tijdens een conflict met de Frankfurter </a:t>
            </a:r>
            <a:r>
              <a:rPr lang="nl-NL" dirty="0" err="1" smtClean="0"/>
              <a:t>Zeitung</a:t>
            </a:r>
            <a:r>
              <a:rPr lang="nl-NL" dirty="0" smtClean="0"/>
              <a:t>. ‘Dat is de opgave van een grote krant. Ik ben een journalist, geen verslaggever, ik ben een schrijver, geen hoofdartikelenschrijver.’</a:t>
            </a:r>
          </a:p>
          <a:p>
            <a:r>
              <a:rPr lang="nl-NL" dirty="0" smtClean="0"/>
              <a:t> </a:t>
            </a:r>
          </a:p>
          <a:p>
            <a:r>
              <a:rPr lang="nl-NL" dirty="0" smtClean="0"/>
              <a:t>Uiterst scherp observatievermogen</a:t>
            </a:r>
          </a:p>
          <a:p>
            <a:r>
              <a:rPr lang="nl-NL" dirty="0" smtClean="0"/>
              <a:t>Joseph Roth had een jaloersmakend observatievermogen. Hij voelde haarfijn aan wat tekenend was voor dat ‘gezicht van de tijd’. Een klein voorbeeld. In 1919 reisde hij door het toen uitgehongerde Duitsland, en op het station van </a:t>
            </a:r>
            <a:r>
              <a:rPr lang="nl-NL" dirty="0" err="1" smtClean="0"/>
              <a:t>Chemnittz</a:t>
            </a:r>
            <a:r>
              <a:rPr lang="nl-NL" dirty="0" smtClean="0"/>
              <a:t> zag hij hoe een conducteur, een ernstige man, bonbons zat te eten, de restanten van een doosje dat iemand in een coupé had achtergelaten. Hij at, schrijft Roth, ‘deze snoeperij van lichte meisjes’ met een strak gezicht, alsof het een boterham met worst was. ‘Een halfjaar geleden had deze conducteur zeker geen bonbons gegeten. Nu heeft hij honger.’</a:t>
            </a:r>
          </a:p>
          <a:p>
            <a:endParaRPr lang="nl-NL" dirty="0" smtClean="0"/>
          </a:p>
          <a:p>
            <a:r>
              <a:rPr lang="nl-NL" dirty="0" smtClean="0"/>
              <a:t>In deze en duizend andere observaties toonde Roth zich de </a:t>
            </a:r>
            <a:r>
              <a:rPr lang="nl-NL" dirty="0" err="1" smtClean="0"/>
              <a:t>rasjournalist</a:t>
            </a:r>
            <a:r>
              <a:rPr lang="nl-NL" dirty="0" smtClean="0"/>
              <a:t> die hij was. Toch is hij nooit een echte krantenman geweest. Bij een krant hoort immers wel degelijk ook die dagelijkse verslaggever, de hoofdartikelenschrijver, en, voeg ik eraan toe, ook de onderzoeker, de </a:t>
            </a:r>
            <a:r>
              <a:rPr lang="nl-NL" dirty="0" err="1" smtClean="0"/>
              <a:t>na-meter</a:t>
            </a:r>
            <a:r>
              <a:rPr lang="nl-NL" dirty="0" smtClean="0"/>
              <a:t> – ja, zelfs de knopenteller.</a:t>
            </a:r>
          </a:p>
          <a:p>
            <a:r>
              <a:rPr lang="nl-NL" dirty="0" smtClean="0"/>
              <a:t> </a:t>
            </a:r>
          </a:p>
          <a:p>
            <a:r>
              <a:rPr lang="nl-NL" dirty="0" smtClean="0"/>
              <a:t>Roth hoorde bij de starreporters uit de Weimarrepubliek, en hij werd navenant goed betaald. De jaren twintig waren in Duitsland de hoogtijdagen van de krantenfeuilletons. Het waren, net als nu televisietalkshows, dé plekken waar reputaties werden gemaakt en gebroken, en Joseph Roth gold op dat terrein als een van de allerbesten. Zelf schepte hij op dat hij soms in één week wel tien columns en feuilletons aan dertig kranten verkocht.</a:t>
            </a:r>
          </a:p>
          <a:p>
            <a:endParaRPr lang="nl-NL" dirty="0" smtClean="0"/>
          </a:p>
          <a:p>
            <a:r>
              <a:rPr lang="nl-NL" dirty="0" smtClean="0"/>
              <a:t>Als een echte freelancer had hij, zeker in zijn beginjaren, ook iets van een kameleon: in het </a:t>
            </a:r>
            <a:r>
              <a:rPr lang="nl-NL" dirty="0" err="1" smtClean="0"/>
              <a:t>sociaal-democratische</a:t>
            </a:r>
            <a:r>
              <a:rPr lang="nl-NL" dirty="0" smtClean="0"/>
              <a:t> </a:t>
            </a:r>
            <a:r>
              <a:rPr lang="nl-NL" dirty="0" err="1" smtClean="0"/>
              <a:t>Vorwärts</a:t>
            </a:r>
            <a:r>
              <a:rPr lang="nl-NL" dirty="0" smtClean="0"/>
              <a:t> was zijn toon bepaald anders dan in de braaf-burgerlijke Frankfurter </a:t>
            </a:r>
            <a:r>
              <a:rPr lang="nl-NL" dirty="0" err="1" smtClean="0"/>
              <a:t>Zeitung</a:t>
            </a:r>
            <a:r>
              <a:rPr lang="nl-NL" dirty="0" smtClean="0"/>
              <a:t>. Maar in zijn journalistieke roeping was hij zonder compromis. En hij had daarbij zijn eigen ideeën over journalistiek. ‘Ik teken het gezicht van de tijd,’ schreef hij tijdens een conflict met de Frankfurter </a:t>
            </a:r>
            <a:r>
              <a:rPr lang="nl-NL" dirty="0" err="1" smtClean="0"/>
              <a:t>Zeitung</a:t>
            </a:r>
            <a:r>
              <a:rPr lang="nl-NL" dirty="0" smtClean="0"/>
              <a:t>. ‘Dat is de opgave van een grote krant. Ik ben een journalist, geen verslaggever, ik ben een schrijver, geen hoofdartikelenschrijver.’</a:t>
            </a:r>
          </a:p>
          <a:p>
            <a:r>
              <a:rPr lang="nl-NL" dirty="0" smtClean="0"/>
              <a:t> </a:t>
            </a:r>
          </a:p>
          <a:p>
            <a:r>
              <a:rPr lang="nl-NL" dirty="0" smtClean="0"/>
              <a:t>Uiterst scherp observatievermogen</a:t>
            </a:r>
          </a:p>
          <a:p>
            <a:r>
              <a:rPr lang="nl-NL" dirty="0" smtClean="0"/>
              <a:t>Joseph Roth had een jaloersmakend observatievermogen. Hij voelde haarfijn aan wat tekenend was voor dat ‘gezicht van de tijd’. Een klein voorbeeld. In 1919 reisde hij door het toen uitgehongerde Duitsland, en op het station van </a:t>
            </a:r>
            <a:r>
              <a:rPr lang="nl-NL" dirty="0" err="1" smtClean="0"/>
              <a:t>Chemnittz</a:t>
            </a:r>
            <a:r>
              <a:rPr lang="nl-NL" dirty="0" smtClean="0"/>
              <a:t> zag hij hoe een conducteur, een ernstige man, bonbons zat te eten, de restanten van een doosje dat iemand in een coupé had achtergelaten. Hij at, schrijft Roth, ‘deze snoeperij van lichte meisjes’ met een strak gezicht, alsof het een boterham met worst was. ‘Een halfjaar geleden had deze conducteur zeker geen bonbons gegeten. Nu heeft hij honger.’</a:t>
            </a:r>
          </a:p>
          <a:p>
            <a:endParaRPr lang="nl-NL" dirty="0" smtClean="0"/>
          </a:p>
          <a:p>
            <a:r>
              <a:rPr lang="nl-NL" dirty="0" smtClean="0"/>
              <a:t>In deze en duizend andere observaties toonde Roth zich de </a:t>
            </a:r>
            <a:r>
              <a:rPr lang="nl-NL" dirty="0" err="1" smtClean="0"/>
              <a:t>rasjournalist</a:t>
            </a:r>
            <a:r>
              <a:rPr lang="nl-NL" dirty="0" smtClean="0"/>
              <a:t> die hij was. Toch is hij nooit een echte krantenman geweest. Bij een krant hoort immers wel degelijk ook die dagelijkse verslaggever, de hoofdartikelenschrijver, en, voeg ik eraan toe, ook de onderzoeker, de </a:t>
            </a:r>
            <a:r>
              <a:rPr lang="nl-NL" dirty="0" err="1" smtClean="0"/>
              <a:t>na-meter</a:t>
            </a:r>
            <a:r>
              <a:rPr lang="nl-NL" dirty="0" smtClean="0"/>
              <a:t> – ja, zelfs de knopenteller.</a:t>
            </a:r>
          </a:p>
          <a:p>
            <a:r>
              <a:rPr lang="nl-NL" dirty="0" smtClean="0"/>
              <a:t> </a:t>
            </a:r>
          </a:p>
          <a:p>
            <a:endParaRPr lang="nl-NL" dirty="0"/>
          </a:p>
        </p:txBody>
      </p:sp>
      <p:sp>
        <p:nvSpPr>
          <p:cNvPr id="4" name="Tijdelijke aanduiding voor dianummer 3"/>
          <p:cNvSpPr>
            <a:spLocks noGrp="1"/>
          </p:cNvSpPr>
          <p:nvPr>
            <p:ph type="sldNum" sz="quarter" idx="10"/>
          </p:nvPr>
        </p:nvSpPr>
        <p:spPr/>
        <p:txBody>
          <a:bodyPr/>
          <a:lstStyle/>
          <a:p>
            <a:fld id="{6E660DF2-9796-4F6F-96FA-34FE0AF7146F}" type="slidenum">
              <a:rPr lang="nl-NL" smtClean="0"/>
              <a:t>7</a:t>
            </a:fld>
            <a:endParaRPr lang="nl-NL"/>
          </a:p>
        </p:txBody>
      </p:sp>
    </p:spTree>
    <p:extLst>
      <p:ext uri="{BB962C8B-B14F-4D97-AF65-F5344CB8AC3E}">
        <p14:creationId xmlns:p14="http://schemas.microsoft.com/office/powerpoint/2010/main" val="142203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Geert Mak  </a:t>
            </a:r>
            <a:endParaRPr lang="nl-NL" dirty="0"/>
          </a:p>
        </p:txBody>
      </p:sp>
      <p:sp>
        <p:nvSpPr>
          <p:cNvPr id="4" name="Tijdelijke aanduiding voor dianummer 3"/>
          <p:cNvSpPr>
            <a:spLocks noGrp="1"/>
          </p:cNvSpPr>
          <p:nvPr>
            <p:ph type="sldNum" sz="quarter" idx="10"/>
          </p:nvPr>
        </p:nvSpPr>
        <p:spPr/>
        <p:txBody>
          <a:bodyPr/>
          <a:lstStyle/>
          <a:p>
            <a:fld id="{6E660DF2-9796-4F6F-96FA-34FE0AF7146F}" type="slidenum">
              <a:rPr lang="nl-NL" smtClean="0"/>
              <a:t>8</a:t>
            </a:fld>
            <a:endParaRPr lang="nl-NL"/>
          </a:p>
        </p:txBody>
      </p:sp>
    </p:spTree>
    <p:extLst>
      <p:ext uri="{BB962C8B-B14F-4D97-AF65-F5344CB8AC3E}">
        <p14:creationId xmlns:p14="http://schemas.microsoft.com/office/powerpoint/2010/main" val="147614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1927, bij de 25e sterfdag van Emile Zola, beschreef Joseph Roth in bloemrijke bewoordingen waarom hij deze grondlegger van de grote reportage, van de literaire non-fictie zo men wil, zo bewonderde. Eigenlijk ging dat stuk ook over hemzelf. Zola was, zo schreef Roth, de eerste Europese schrijver die het deed zonder schrijfbureau als inspiratiebron. Hij was ‘de eerste romancier met een notitieblok’, ‘de eerste dichter op de locomotief’. Zola verenigde zo alles in zich: literatuur en journalistiek, verslaggeving en poëzie.</a:t>
            </a:r>
          </a:p>
          <a:p>
            <a:endParaRPr lang="nl-NL" dirty="0" smtClean="0"/>
          </a:p>
          <a:p>
            <a:r>
              <a:rPr lang="nl-NL" dirty="0" smtClean="0"/>
              <a:t>Dat was, met alle vallen en opstaan, ook het ideaal van Roth zelf: de dichter op de locomotief. Hij is dat geworden, en gebleven. Totdat de journalist met riemen werd gebonden. En de locomotief in de afgrond verdween.</a:t>
            </a:r>
            <a:endParaRPr lang="nl-NL" dirty="0"/>
          </a:p>
        </p:txBody>
      </p:sp>
      <p:sp>
        <p:nvSpPr>
          <p:cNvPr id="4" name="Tijdelijke aanduiding voor dianummer 3"/>
          <p:cNvSpPr>
            <a:spLocks noGrp="1"/>
          </p:cNvSpPr>
          <p:nvPr>
            <p:ph type="sldNum" sz="quarter" idx="10"/>
          </p:nvPr>
        </p:nvSpPr>
        <p:spPr/>
        <p:txBody>
          <a:bodyPr/>
          <a:lstStyle/>
          <a:p>
            <a:fld id="{6E660DF2-9796-4F6F-96FA-34FE0AF7146F}" type="slidenum">
              <a:rPr lang="nl-NL" smtClean="0"/>
              <a:t>9</a:t>
            </a:fld>
            <a:endParaRPr lang="nl-NL"/>
          </a:p>
        </p:txBody>
      </p:sp>
    </p:spTree>
    <p:extLst>
      <p:ext uri="{BB962C8B-B14F-4D97-AF65-F5344CB8AC3E}">
        <p14:creationId xmlns:p14="http://schemas.microsoft.com/office/powerpoint/2010/main" val="1307999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Mak, Historisch Nieuwsblad</a:t>
            </a:r>
            <a:endParaRPr lang="nl-NL" dirty="0"/>
          </a:p>
        </p:txBody>
      </p:sp>
      <p:sp>
        <p:nvSpPr>
          <p:cNvPr id="4" name="Tijdelijke aanduiding voor dianummer 3"/>
          <p:cNvSpPr>
            <a:spLocks noGrp="1"/>
          </p:cNvSpPr>
          <p:nvPr>
            <p:ph type="sldNum" sz="quarter" idx="10"/>
          </p:nvPr>
        </p:nvSpPr>
        <p:spPr/>
        <p:txBody>
          <a:bodyPr/>
          <a:lstStyle/>
          <a:p>
            <a:fld id="{6E660DF2-9796-4F6F-96FA-34FE0AF7146F}" type="slidenum">
              <a:rPr lang="nl-NL" smtClean="0"/>
              <a:t>11</a:t>
            </a:fld>
            <a:endParaRPr lang="nl-NL"/>
          </a:p>
        </p:txBody>
      </p:sp>
    </p:spTree>
    <p:extLst>
      <p:ext uri="{BB962C8B-B14F-4D97-AF65-F5344CB8AC3E}">
        <p14:creationId xmlns:p14="http://schemas.microsoft.com/office/powerpoint/2010/main" val="3314557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Dat geluk brokkelt echter stap voor stap af en in 1929 wordt bij </a:t>
            </a:r>
            <a:r>
              <a:rPr lang="nl-NL" dirty="0" err="1" smtClean="0"/>
              <a:t>Friedl</a:t>
            </a:r>
            <a:r>
              <a:rPr lang="nl-NL" dirty="0" smtClean="0"/>
              <a:t> definitief de diagnose schizofrenie gesteld. Zij wordt daarna blijvend verpleegd in diverse klinieken. In 1940 is zij in het kader van een zogenaamd euthanasieprogramma door de nazi’s vermoord.</a:t>
            </a:r>
          </a:p>
          <a:p>
            <a:r>
              <a:rPr lang="nl-NL" dirty="0" smtClean="0"/>
              <a:t>Roth begon aan Job in 1929, het jaar dus dat </a:t>
            </a:r>
            <a:r>
              <a:rPr lang="nl-NL" dirty="0" err="1" smtClean="0"/>
              <a:t>Friedl</a:t>
            </a:r>
            <a:r>
              <a:rPr lang="nl-NL" dirty="0" smtClean="0"/>
              <a:t> blijvend in een kliniek werd opgenomen. </a:t>
            </a:r>
            <a:endParaRPr lang="nl-NL" dirty="0"/>
          </a:p>
        </p:txBody>
      </p:sp>
      <p:sp>
        <p:nvSpPr>
          <p:cNvPr id="4" name="Tijdelijke aanduiding voor dianummer 3"/>
          <p:cNvSpPr>
            <a:spLocks noGrp="1"/>
          </p:cNvSpPr>
          <p:nvPr>
            <p:ph type="sldNum" sz="quarter" idx="10"/>
          </p:nvPr>
        </p:nvSpPr>
        <p:spPr/>
        <p:txBody>
          <a:bodyPr/>
          <a:lstStyle/>
          <a:p>
            <a:fld id="{6E660DF2-9796-4F6F-96FA-34FE0AF7146F}" type="slidenum">
              <a:rPr lang="nl-NL" smtClean="0"/>
              <a:t>12</a:t>
            </a:fld>
            <a:endParaRPr lang="nl-NL"/>
          </a:p>
        </p:txBody>
      </p:sp>
    </p:spTree>
    <p:extLst>
      <p:ext uri="{BB962C8B-B14F-4D97-AF65-F5344CB8AC3E}">
        <p14:creationId xmlns:p14="http://schemas.microsoft.com/office/powerpoint/2010/main" val="138934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zekere zin had Roth nooit anders geleefd, en overal had hij vrienden en bekenden. Niet in de laatste plaats in Nederland. Vanaf het voorjaar van 1933 werden de uitgevershuizen Querido en </a:t>
            </a:r>
            <a:r>
              <a:rPr lang="nl-NL" dirty="0" err="1" smtClean="0"/>
              <a:t>Allert</a:t>
            </a:r>
            <a:r>
              <a:rPr lang="nl-NL" dirty="0" smtClean="0"/>
              <a:t> de Lange zijn voornaamste zakenpartners; later kwam daar ook nog – geldnood! – de katholieke uitgeverij De Gemeenschap van Anton van Duinkerken bij.</a:t>
            </a:r>
          </a:p>
          <a:p>
            <a:endParaRPr lang="nl-NL" dirty="0" smtClean="0"/>
          </a:p>
          <a:p>
            <a:r>
              <a:rPr lang="nl-NL" dirty="0" smtClean="0"/>
              <a:t>Frits </a:t>
            </a:r>
            <a:r>
              <a:rPr lang="nl-NL" dirty="0" err="1" smtClean="0"/>
              <a:t>Landshoff</a:t>
            </a:r>
            <a:r>
              <a:rPr lang="nl-NL" dirty="0" smtClean="0"/>
              <a:t> van Querido, die de zaken van onder meer Alfred </a:t>
            </a:r>
            <a:r>
              <a:rPr lang="nl-NL" dirty="0" err="1" smtClean="0"/>
              <a:t>Döblin</a:t>
            </a:r>
            <a:r>
              <a:rPr lang="nl-NL" dirty="0" smtClean="0"/>
              <a:t>, </a:t>
            </a:r>
            <a:r>
              <a:rPr lang="nl-NL" dirty="0" err="1" smtClean="0"/>
              <a:t>Lion</a:t>
            </a:r>
            <a:r>
              <a:rPr lang="nl-NL" dirty="0" smtClean="0"/>
              <a:t> </a:t>
            </a:r>
            <a:r>
              <a:rPr lang="nl-NL" dirty="0" err="1" smtClean="0"/>
              <a:t>Feuchtwanger</a:t>
            </a:r>
            <a:r>
              <a:rPr lang="nl-NL" dirty="0" smtClean="0"/>
              <a:t>, Anna </a:t>
            </a:r>
            <a:r>
              <a:rPr lang="nl-NL" dirty="0" err="1" smtClean="0"/>
              <a:t>Zeghers</a:t>
            </a:r>
            <a:r>
              <a:rPr lang="nl-NL" dirty="0" smtClean="0"/>
              <a:t>, Arnold </a:t>
            </a:r>
            <a:r>
              <a:rPr lang="nl-NL" dirty="0" err="1" smtClean="0"/>
              <a:t>Zweig</a:t>
            </a:r>
            <a:r>
              <a:rPr lang="nl-NL" dirty="0" smtClean="0"/>
              <a:t>, </a:t>
            </a:r>
            <a:r>
              <a:rPr lang="nl-NL" dirty="0" err="1" smtClean="0"/>
              <a:t>Heinrich</a:t>
            </a:r>
            <a:r>
              <a:rPr lang="nl-NL" dirty="0" smtClean="0"/>
              <a:t>, Klaus en Erika Mann ‘als broederlijke vriend’ regelde, was ook </a:t>
            </a:r>
            <a:r>
              <a:rPr lang="nl-NL" dirty="0" err="1" smtClean="0"/>
              <a:t>Roths</a:t>
            </a:r>
            <a:r>
              <a:rPr lang="nl-NL" dirty="0" smtClean="0"/>
              <a:t> belangrijkste steun en toeverlaat. Vrijwel al zijn laatste werken werden vanuit Amsterdam gepubliceerd: bijvoorbeeld </a:t>
            </a:r>
            <a:r>
              <a:rPr lang="nl-NL" dirty="0" err="1" smtClean="0"/>
              <a:t>Tarabas</a:t>
            </a:r>
            <a:r>
              <a:rPr lang="nl-NL" dirty="0" smtClean="0"/>
              <a:t> en Het valse gewicht bij Querido, De honderd dagen en De legende van de heilige drinker bij </a:t>
            </a:r>
            <a:r>
              <a:rPr lang="nl-NL" dirty="0" err="1" smtClean="0"/>
              <a:t>Allert</a:t>
            </a:r>
            <a:r>
              <a:rPr lang="nl-NL" dirty="0" smtClean="0"/>
              <a:t> de Lange, De Kapucijner Crypte en Het sprookje van de 1002e nacht bij De Gemeenschap.</a:t>
            </a:r>
          </a:p>
          <a:p>
            <a:r>
              <a:rPr lang="nl-NL" dirty="0" smtClean="0"/>
              <a:t> </a:t>
            </a:r>
          </a:p>
        </p:txBody>
      </p:sp>
      <p:sp>
        <p:nvSpPr>
          <p:cNvPr id="4" name="Tijdelijke aanduiding voor dianummer 3"/>
          <p:cNvSpPr>
            <a:spLocks noGrp="1"/>
          </p:cNvSpPr>
          <p:nvPr>
            <p:ph type="sldNum" sz="quarter" idx="10"/>
          </p:nvPr>
        </p:nvSpPr>
        <p:spPr/>
        <p:txBody>
          <a:bodyPr/>
          <a:lstStyle/>
          <a:p>
            <a:fld id="{6E660DF2-9796-4F6F-96FA-34FE0AF7146F}" type="slidenum">
              <a:rPr lang="nl-NL" smtClean="0"/>
              <a:t>14</a:t>
            </a:fld>
            <a:endParaRPr lang="nl-NL"/>
          </a:p>
        </p:txBody>
      </p:sp>
    </p:spTree>
    <p:extLst>
      <p:ext uri="{BB962C8B-B14F-4D97-AF65-F5344CB8AC3E}">
        <p14:creationId xmlns:p14="http://schemas.microsoft.com/office/powerpoint/2010/main" val="2312962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2F6EB5B-9A96-4E0B-ABF9-CEC8CF787A3B}" type="datetimeFigureOut">
              <a:rPr lang="nl-NL" smtClean="0"/>
              <a:t>19-2-2017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9760EAD-9A6B-47DD-B843-C836286100FA}" type="slidenum">
              <a:rPr lang="nl-NL" smtClean="0"/>
              <a:t>‹nr.›</a:t>
            </a:fld>
            <a:endParaRPr lang="nl-NL"/>
          </a:p>
        </p:txBody>
      </p:sp>
    </p:spTree>
    <p:extLst>
      <p:ext uri="{BB962C8B-B14F-4D97-AF65-F5344CB8AC3E}">
        <p14:creationId xmlns:p14="http://schemas.microsoft.com/office/powerpoint/2010/main" val="3953683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2F6EB5B-9A96-4E0B-ABF9-CEC8CF787A3B}" type="datetimeFigureOut">
              <a:rPr lang="nl-NL" smtClean="0"/>
              <a:t>19-2-2017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9760EAD-9A6B-47DD-B843-C836286100FA}" type="slidenum">
              <a:rPr lang="nl-NL" smtClean="0"/>
              <a:t>‹nr.›</a:t>
            </a:fld>
            <a:endParaRPr lang="nl-NL"/>
          </a:p>
        </p:txBody>
      </p:sp>
    </p:spTree>
    <p:extLst>
      <p:ext uri="{BB962C8B-B14F-4D97-AF65-F5344CB8AC3E}">
        <p14:creationId xmlns:p14="http://schemas.microsoft.com/office/powerpoint/2010/main" val="263278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2F6EB5B-9A96-4E0B-ABF9-CEC8CF787A3B}" type="datetimeFigureOut">
              <a:rPr lang="nl-NL" smtClean="0"/>
              <a:t>19-2-2017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9760EAD-9A6B-47DD-B843-C836286100FA}" type="slidenum">
              <a:rPr lang="nl-NL" smtClean="0"/>
              <a:t>‹nr.›</a:t>
            </a:fld>
            <a:endParaRPr lang="nl-NL"/>
          </a:p>
        </p:txBody>
      </p:sp>
    </p:spTree>
    <p:extLst>
      <p:ext uri="{BB962C8B-B14F-4D97-AF65-F5344CB8AC3E}">
        <p14:creationId xmlns:p14="http://schemas.microsoft.com/office/powerpoint/2010/main" val="193277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2F6EB5B-9A96-4E0B-ABF9-CEC8CF787A3B}" type="datetimeFigureOut">
              <a:rPr lang="nl-NL" smtClean="0"/>
              <a:t>19-2-2017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9760EAD-9A6B-47DD-B843-C836286100FA}" type="slidenum">
              <a:rPr lang="nl-NL" smtClean="0"/>
              <a:t>‹nr.›</a:t>
            </a:fld>
            <a:endParaRPr lang="nl-NL"/>
          </a:p>
        </p:txBody>
      </p:sp>
    </p:spTree>
    <p:extLst>
      <p:ext uri="{BB962C8B-B14F-4D97-AF65-F5344CB8AC3E}">
        <p14:creationId xmlns:p14="http://schemas.microsoft.com/office/powerpoint/2010/main" val="2967828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2F6EB5B-9A96-4E0B-ABF9-CEC8CF787A3B}" type="datetimeFigureOut">
              <a:rPr lang="nl-NL" smtClean="0"/>
              <a:t>19-2-2017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9760EAD-9A6B-47DD-B843-C836286100FA}" type="slidenum">
              <a:rPr lang="nl-NL" smtClean="0"/>
              <a:t>‹nr.›</a:t>
            </a:fld>
            <a:endParaRPr lang="nl-NL"/>
          </a:p>
        </p:txBody>
      </p:sp>
    </p:spTree>
    <p:extLst>
      <p:ext uri="{BB962C8B-B14F-4D97-AF65-F5344CB8AC3E}">
        <p14:creationId xmlns:p14="http://schemas.microsoft.com/office/powerpoint/2010/main" val="353243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2F6EB5B-9A96-4E0B-ABF9-CEC8CF787A3B}" type="datetimeFigureOut">
              <a:rPr lang="nl-NL" smtClean="0"/>
              <a:t>19-2-2017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9760EAD-9A6B-47DD-B843-C836286100FA}" type="slidenum">
              <a:rPr lang="nl-NL" smtClean="0"/>
              <a:t>‹nr.›</a:t>
            </a:fld>
            <a:endParaRPr lang="nl-NL"/>
          </a:p>
        </p:txBody>
      </p:sp>
    </p:spTree>
    <p:extLst>
      <p:ext uri="{BB962C8B-B14F-4D97-AF65-F5344CB8AC3E}">
        <p14:creationId xmlns:p14="http://schemas.microsoft.com/office/powerpoint/2010/main" val="12894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2F6EB5B-9A96-4E0B-ABF9-CEC8CF787A3B}" type="datetimeFigureOut">
              <a:rPr lang="nl-NL" smtClean="0"/>
              <a:t>19-2-2017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9760EAD-9A6B-47DD-B843-C836286100FA}" type="slidenum">
              <a:rPr lang="nl-NL" smtClean="0"/>
              <a:t>‹nr.›</a:t>
            </a:fld>
            <a:endParaRPr lang="nl-NL"/>
          </a:p>
        </p:txBody>
      </p:sp>
    </p:spTree>
    <p:extLst>
      <p:ext uri="{BB962C8B-B14F-4D97-AF65-F5344CB8AC3E}">
        <p14:creationId xmlns:p14="http://schemas.microsoft.com/office/powerpoint/2010/main" val="8451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2F6EB5B-9A96-4E0B-ABF9-CEC8CF787A3B}" type="datetimeFigureOut">
              <a:rPr lang="nl-NL" smtClean="0"/>
              <a:t>19-2-2017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9760EAD-9A6B-47DD-B843-C836286100FA}" type="slidenum">
              <a:rPr lang="nl-NL" smtClean="0"/>
              <a:t>‹nr.›</a:t>
            </a:fld>
            <a:endParaRPr lang="nl-NL"/>
          </a:p>
        </p:txBody>
      </p:sp>
    </p:spTree>
    <p:extLst>
      <p:ext uri="{BB962C8B-B14F-4D97-AF65-F5344CB8AC3E}">
        <p14:creationId xmlns:p14="http://schemas.microsoft.com/office/powerpoint/2010/main" val="226935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2F6EB5B-9A96-4E0B-ABF9-CEC8CF787A3B}" type="datetimeFigureOut">
              <a:rPr lang="nl-NL" smtClean="0"/>
              <a:t>19-2-2017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9760EAD-9A6B-47DD-B843-C836286100FA}" type="slidenum">
              <a:rPr lang="nl-NL" smtClean="0"/>
              <a:t>‹nr.›</a:t>
            </a:fld>
            <a:endParaRPr lang="nl-NL"/>
          </a:p>
        </p:txBody>
      </p:sp>
    </p:spTree>
    <p:extLst>
      <p:ext uri="{BB962C8B-B14F-4D97-AF65-F5344CB8AC3E}">
        <p14:creationId xmlns:p14="http://schemas.microsoft.com/office/powerpoint/2010/main" val="2537867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2F6EB5B-9A96-4E0B-ABF9-CEC8CF787A3B}" type="datetimeFigureOut">
              <a:rPr lang="nl-NL" smtClean="0"/>
              <a:t>19-2-2017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9760EAD-9A6B-47DD-B843-C836286100FA}" type="slidenum">
              <a:rPr lang="nl-NL" smtClean="0"/>
              <a:t>‹nr.›</a:t>
            </a:fld>
            <a:endParaRPr lang="nl-NL"/>
          </a:p>
        </p:txBody>
      </p:sp>
    </p:spTree>
    <p:extLst>
      <p:ext uri="{BB962C8B-B14F-4D97-AF65-F5344CB8AC3E}">
        <p14:creationId xmlns:p14="http://schemas.microsoft.com/office/powerpoint/2010/main" val="4185599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2F6EB5B-9A96-4E0B-ABF9-CEC8CF787A3B}" type="datetimeFigureOut">
              <a:rPr lang="nl-NL" smtClean="0"/>
              <a:t>19-2-2017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9760EAD-9A6B-47DD-B843-C836286100FA}" type="slidenum">
              <a:rPr lang="nl-NL" smtClean="0"/>
              <a:t>‹nr.›</a:t>
            </a:fld>
            <a:endParaRPr lang="nl-NL"/>
          </a:p>
        </p:txBody>
      </p:sp>
    </p:spTree>
    <p:extLst>
      <p:ext uri="{BB962C8B-B14F-4D97-AF65-F5344CB8AC3E}">
        <p14:creationId xmlns:p14="http://schemas.microsoft.com/office/powerpoint/2010/main" val="313189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6EB5B-9A96-4E0B-ABF9-CEC8CF787A3B}" type="datetimeFigureOut">
              <a:rPr lang="nl-NL" smtClean="0"/>
              <a:t>19-2-2017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60EAD-9A6B-47DD-B843-C836286100FA}" type="slidenum">
              <a:rPr lang="nl-NL" smtClean="0"/>
              <a:t>‹nr.›</a:t>
            </a:fld>
            <a:endParaRPr lang="nl-NL"/>
          </a:p>
        </p:txBody>
      </p:sp>
    </p:spTree>
    <p:extLst>
      <p:ext uri="{BB962C8B-B14F-4D97-AF65-F5344CB8AC3E}">
        <p14:creationId xmlns:p14="http://schemas.microsoft.com/office/powerpoint/2010/main" val="2531102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is2oDrnflCU?t=42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476672"/>
            <a:ext cx="3888432" cy="6057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5564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Romans </a:t>
            </a:r>
            <a:endParaRPr lang="nl-NL" dirty="0"/>
          </a:p>
        </p:txBody>
      </p:sp>
      <p:sp>
        <p:nvSpPr>
          <p:cNvPr id="3" name="Tijdelijke aanduiding voor inhoud 2"/>
          <p:cNvSpPr>
            <a:spLocks noGrp="1"/>
          </p:cNvSpPr>
          <p:nvPr>
            <p:ph idx="1"/>
          </p:nvPr>
        </p:nvSpPr>
        <p:spPr/>
        <p:txBody>
          <a:bodyPr>
            <a:normAutofit/>
          </a:bodyPr>
          <a:lstStyle/>
          <a:p>
            <a:r>
              <a:rPr lang="nl-NL" dirty="0" smtClean="0"/>
              <a:t>Eerste roman </a:t>
            </a:r>
            <a:r>
              <a:rPr lang="nl-NL" dirty="0" smtClean="0">
                <a:solidFill>
                  <a:srgbClr val="FF0000"/>
                </a:solidFill>
              </a:rPr>
              <a:t>Das </a:t>
            </a:r>
            <a:r>
              <a:rPr lang="nl-NL" dirty="0" err="1" smtClean="0">
                <a:solidFill>
                  <a:srgbClr val="FF0000"/>
                </a:solidFill>
              </a:rPr>
              <a:t>Spinnennetz</a:t>
            </a:r>
            <a:r>
              <a:rPr lang="nl-NL" dirty="0" smtClean="0">
                <a:solidFill>
                  <a:srgbClr val="FF0000"/>
                </a:solidFill>
              </a:rPr>
              <a:t>, </a:t>
            </a:r>
            <a:r>
              <a:rPr lang="nl-NL" dirty="0" smtClean="0"/>
              <a:t>1922 feuilleton in de Weense </a:t>
            </a:r>
            <a:r>
              <a:rPr lang="nl-NL" dirty="0" err="1" smtClean="0"/>
              <a:t>Arbeiter</a:t>
            </a:r>
            <a:r>
              <a:rPr lang="nl-NL" dirty="0" smtClean="0"/>
              <a:t> </a:t>
            </a:r>
            <a:r>
              <a:rPr lang="nl-NL" dirty="0" err="1" smtClean="0"/>
              <a:t>Zeitung</a:t>
            </a:r>
            <a:endParaRPr lang="nl-NL" dirty="0" smtClean="0"/>
          </a:p>
          <a:p>
            <a:r>
              <a:rPr lang="nl-NL" dirty="0" smtClean="0"/>
              <a:t>Officiële debuut </a:t>
            </a:r>
            <a:r>
              <a:rPr lang="nl-NL" dirty="0" smtClean="0">
                <a:solidFill>
                  <a:srgbClr val="FF0000"/>
                </a:solidFill>
              </a:rPr>
              <a:t>Hotel </a:t>
            </a:r>
            <a:r>
              <a:rPr lang="nl-NL" dirty="0" err="1" smtClean="0">
                <a:solidFill>
                  <a:srgbClr val="FF0000"/>
                </a:solidFill>
              </a:rPr>
              <a:t>Savoy</a:t>
            </a:r>
            <a:r>
              <a:rPr lang="nl-NL" dirty="0" smtClean="0">
                <a:solidFill>
                  <a:srgbClr val="FF0000"/>
                </a:solidFill>
              </a:rPr>
              <a:t> , </a:t>
            </a:r>
            <a:r>
              <a:rPr lang="nl-NL" dirty="0" smtClean="0"/>
              <a:t>1924. </a:t>
            </a:r>
          </a:p>
          <a:p>
            <a:r>
              <a:rPr lang="nl-NL" dirty="0" smtClean="0">
                <a:solidFill>
                  <a:srgbClr val="FF0000"/>
                </a:solidFill>
              </a:rPr>
              <a:t>Job</a:t>
            </a:r>
            <a:r>
              <a:rPr lang="nl-NL" dirty="0" smtClean="0"/>
              <a:t> 1930 – over een berooide </a:t>
            </a:r>
            <a:r>
              <a:rPr lang="nl-NL" dirty="0" err="1" smtClean="0"/>
              <a:t>Galicische</a:t>
            </a:r>
            <a:r>
              <a:rPr lang="nl-NL" dirty="0" smtClean="0"/>
              <a:t> onderwijzer die naar Amerika trekt- vertalingen tot in de VS en een verfilming.</a:t>
            </a:r>
          </a:p>
          <a:p>
            <a:r>
              <a:rPr lang="nl-NL" dirty="0" err="1" smtClean="0">
                <a:solidFill>
                  <a:srgbClr val="FF0000"/>
                </a:solidFill>
              </a:rPr>
              <a:t>Radetzkymars</a:t>
            </a:r>
            <a:r>
              <a:rPr lang="nl-NL" dirty="0" smtClean="0"/>
              <a:t>, 1932 ,uitstekend onthaal kreeg en hoge verkoopcijfers haalde.</a:t>
            </a:r>
          </a:p>
          <a:p>
            <a:endParaRPr lang="nl-NL" dirty="0"/>
          </a:p>
        </p:txBody>
      </p:sp>
    </p:spTree>
    <p:extLst>
      <p:ext uri="{BB962C8B-B14F-4D97-AF65-F5344CB8AC3E}">
        <p14:creationId xmlns:p14="http://schemas.microsoft.com/office/powerpoint/2010/main" val="3614845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spinnenweb</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Het Spinnenweb, vanaf 7 oktober 1923 gepubliceerd als feuilleton in de Wener </a:t>
            </a:r>
            <a:r>
              <a:rPr lang="nl-NL" dirty="0" err="1" smtClean="0"/>
              <a:t>Arbeiterzeitung</a:t>
            </a:r>
            <a:r>
              <a:rPr lang="nl-NL" dirty="0" smtClean="0"/>
              <a:t>. </a:t>
            </a:r>
          </a:p>
          <a:p>
            <a:r>
              <a:rPr lang="nl-NL" dirty="0" smtClean="0"/>
              <a:t>Over een laffe meeloper bij een geheime </a:t>
            </a:r>
            <a:r>
              <a:rPr lang="nl-NL" dirty="0" err="1" smtClean="0"/>
              <a:t>ultra-rechtse</a:t>
            </a:r>
            <a:r>
              <a:rPr lang="nl-NL" dirty="0" smtClean="0"/>
              <a:t> organisatie in München, met bijrollen voor generaal </a:t>
            </a:r>
            <a:r>
              <a:rPr lang="nl-NL" dirty="0" err="1" smtClean="0"/>
              <a:t>Erich</a:t>
            </a:r>
            <a:r>
              <a:rPr lang="nl-NL" dirty="0" smtClean="0"/>
              <a:t> </a:t>
            </a:r>
            <a:r>
              <a:rPr lang="nl-NL" dirty="0" err="1" smtClean="0"/>
              <a:t>Ludendorff</a:t>
            </a:r>
            <a:r>
              <a:rPr lang="nl-NL" dirty="0" smtClean="0"/>
              <a:t> en Adolf Hitler.</a:t>
            </a:r>
          </a:p>
          <a:p>
            <a:r>
              <a:rPr lang="nl-NL" dirty="0" smtClean="0"/>
              <a:t>Actueel: de laatste afleveringen, waarin een mislukte couppoging werd beschreven, verschenen in de week van 6 november 1923. </a:t>
            </a:r>
          </a:p>
          <a:p>
            <a:r>
              <a:rPr lang="nl-NL" dirty="0" smtClean="0"/>
              <a:t>Op 8 november deden Hitler en </a:t>
            </a:r>
            <a:r>
              <a:rPr lang="nl-NL" dirty="0" err="1" smtClean="0"/>
              <a:t>Ludendorff</a:t>
            </a:r>
            <a:r>
              <a:rPr lang="nl-NL" dirty="0" smtClean="0"/>
              <a:t> in München werkelijk een greep naar de macht. </a:t>
            </a:r>
            <a:endParaRPr lang="nl-NL" dirty="0"/>
          </a:p>
        </p:txBody>
      </p:sp>
    </p:spTree>
    <p:extLst>
      <p:ext uri="{BB962C8B-B14F-4D97-AF65-F5344CB8AC3E}">
        <p14:creationId xmlns:p14="http://schemas.microsoft.com/office/powerpoint/2010/main" val="459870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Eerste vrouw</a:t>
            </a:r>
            <a:br>
              <a:rPr lang="nl-NL" dirty="0" smtClean="0"/>
            </a:br>
            <a:r>
              <a:rPr lang="nl-NL" dirty="0" smtClean="0"/>
              <a:t>Wenen 1922 </a:t>
            </a:r>
            <a:r>
              <a:rPr lang="nl-NL" dirty="0" err="1" smtClean="0"/>
              <a:t>Friedl</a:t>
            </a:r>
            <a:r>
              <a:rPr lang="nl-NL" dirty="0" smtClean="0"/>
              <a:t> </a:t>
            </a:r>
            <a:r>
              <a:rPr lang="nl-NL" dirty="0" err="1" smtClean="0"/>
              <a:t>Reichler</a:t>
            </a:r>
            <a:r>
              <a:rPr lang="nl-NL" dirty="0" smtClean="0"/>
              <a:t> </a:t>
            </a:r>
            <a:endParaRPr lang="nl-NL"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47393" y="1600200"/>
            <a:ext cx="324921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6713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Parijs en Berlijn</a:t>
            </a:r>
            <a:endParaRPr lang="nl-NL"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204865"/>
            <a:ext cx="3802023"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132" y="2204865"/>
            <a:ext cx="4584941"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5807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Ballingschap </a:t>
            </a:r>
            <a:endParaRPr lang="nl-NL" dirty="0"/>
          </a:p>
        </p:txBody>
      </p:sp>
      <p:sp>
        <p:nvSpPr>
          <p:cNvPr id="3" name="Tijdelijke aanduiding voor inhoud 2"/>
          <p:cNvSpPr>
            <a:spLocks noGrp="1"/>
          </p:cNvSpPr>
          <p:nvPr>
            <p:ph idx="1"/>
          </p:nvPr>
        </p:nvSpPr>
        <p:spPr/>
        <p:txBody>
          <a:bodyPr>
            <a:normAutofit/>
          </a:bodyPr>
          <a:lstStyle/>
          <a:p>
            <a:r>
              <a:rPr lang="nl-NL" dirty="0" smtClean="0"/>
              <a:t>Op 30 januari 1933 reis door Europa: eerst naar Parijs, daarna naar Zwitserland. </a:t>
            </a:r>
          </a:p>
          <a:p>
            <a:r>
              <a:rPr lang="nl-NL" dirty="0" err="1" smtClean="0"/>
              <a:t>Nationaal-socialisten</a:t>
            </a:r>
            <a:r>
              <a:rPr lang="nl-NL" dirty="0" smtClean="0"/>
              <a:t> namen de macht over. </a:t>
            </a:r>
          </a:p>
          <a:p>
            <a:r>
              <a:rPr lang="nl-NL" dirty="0" smtClean="0"/>
              <a:t>Roth zou nooit meer in Duitsland terugkeren. </a:t>
            </a:r>
          </a:p>
          <a:p>
            <a:r>
              <a:rPr lang="nl-NL" dirty="0" smtClean="0"/>
              <a:t>De grote Duitse kranten publiceerden geen letter meer van zijn hand</a:t>
            </a:r>
            <a:endParaRPr lang="nl-NL" dirty="0"/>
          </a:p>
        </p:txBody>
      </p:sp>
    </p:spTree>
    <p:extLst>
      <p:ext uri="{BB962C8B-B14F-4D97-AF65-F5344CB8AC3E}">
        <p14:creationId xmlns:p14="http://schemas.microsoft.com/office/powerpoint/2010/main" val="482171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
            </a:r>
            <a:br>
              <a:rPr lang="nl-NL" dirty="0" smtClean="0"/>
            </a:br>
            <a:r>
              <a:rPr lang="nl-NL" dirty="0" smtClean="0"/>
              <a:t>Ook het werk van Roth werd verbrand</a:t>
            </a:r>
            <a:r>
              <a:rPr lang="nl-NL" dirty="0"/>
              <a:t/>
            </a:r>
            <a:br>
              <a:rPr lang="nl-NL" dirty="0"/>
            </a:br>
            <a:endParaRPr lang="nl-NL"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5" y="2345083"/>
            <a:ext cx="4328318" cy="2851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5486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Levensstijl </a:t>
            </a:r>
            <a:endParaRPr lang="nl-NL" dirty="0"/>
          </a:p>
        </p:txBody>
      </p:sp>
      <p:sp>
        <p:nvSpPr>
          <p:cNvPr id="3" name="Tijdelijke aanduiding voor inhoud 2"/>
          <p:cNvSpPr>
            <a:spLocks noGrp="1"/>
          </p:cNvSpPr>
          <p:nvPr>
            <p:ph idx="1"/>
          </p:nvPr>
        </p:nvSpPr>
        <p:spPr/>
        <p:txBody>
          <a:bodyPr>
            <a:normAutofit/>
          </a:bodyPr>
          <a:lstStyle/>
          <a:p>
            <a:r>
              <a:rPr lang="nl-NL" dirty="0" smtClean="0"/>
              <a:t>1936 in de Amsterdamse boekhandel </a:t>
            </a:r>
            <a:r>
              <a:rPr lang="nl-NL" dirty="0" err="1" smtClean="0"/>
              <a:t>Allert</a:t>
            </a:r>
            <a:r>
              <a:rPr lang="nl-NL" dirty="0" smtClean="0"/>
              <a:t> de Lange een voordracht hield onder de titel </a:t>
            </a:r>
            <a:r>
              <a:rPr lang="nl-NL" dirty="0" err="1" smtClean="0"/>
              <a:t>Glauben</a:t>
            </a:r>
            <a:r>
              <a:rPr lang="nl-NL" dirty="0" smtClean="0"/>
              <a:t> </a:t>
            </a:r>
            <a:r>
              <a:rPr lang="nl-NL" dirty="0" err="1" smtClean="0"/>
              <a:t>und</a:t>
            </a:r>
            <a:r>
              <a:rPr lang="nl-NL" dirty="0" smtClean="0"/>
              <a:t> </a:t>
            </a:r>
            <a:r>
              <a:rPr lang="nl-NL" dirty="0" err="1" smtClean="0"/>
              <a:t>Vortschritt</a:t>
            </a:r>
            <a:r>
              <a:rPr lang="nl-NL" dirty="0" smtClean="0"/>
              <a:t>, zaten er – typisch voor Roth – twintig journalisten in de zaal, maar de waterkan moest – ook typisch voor Roth – niet met water worden gevuld, maar met jenever.</a:t>
            </a:r>
            <a:endParaRPr lang="nl-NL" dirty="0"/>
          </a:p>
        </p:txBody>
      </p:sp>
    </p:spTree>
    <p:extLst>
      <p:ext uri="{BB962C8B-B14F-4D97-AF65-F5344CB8AC3E}">
        <p14:creationId xmlns:p14="http://schemas.microsoft.com/office/powerpoint/2010/main" val="346563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Met Stefan </a:t>
            </a:r>
            <a:r>
              <a:rPr lang="nl-NL" dirty="0" err="1" smtClean="0"/>
              <a:t>Zweig</a:t>
            </a:r>
            <a:r>
              <a:rPr lang="nl-NL" dirty="0" smtClean="0"/>
              <a:t> in </a:t>
            </a:r>
            <a:r>
              <a:rPr lang="nl-NL" dirty="0" err="1" smtClean="0"/>
              <a:t>Ostende</a:t>
            </a:r>
            <a:r>
              <a:rPr lang="nl-NL" dirty="0" smtClean="0"/>
              <a:t> </a:t>
            </a:r>
            <a:endParaRPr lang="nl-NL"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14754" y="1694877"/>
            <a:ext cx="6325598" cy="3899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1829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Behield interesse in vrouwen </a:t>
            </a:r>
            <a:endParaRPr lang="nl-NL"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2515393"/>
            <a:ext cx="5040559" cy="335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9205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verval</a:t>
            </a:r>
            <a:endParaRPr lang="nl-NL" dirty="0"/>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188" y="1166813"/>
            <a:ext cx="284162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48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260648"/>
            <a:ext cx="7772400" cy="1470025"/>
          </a:xfrm>
        </p:spPr>
        <p:txBody>
          <a:bodyPr>
            <a:normAutofit/>
          </a:bodyPr>
          <a:lstStyle/>
          <a:p>
            <a:r>
              <a:rPr lang="nl-NL" dirty="0" smtClean="0"/>
              <a:t>Joseph Roth</a:t>
            </a:r>
            <a:br>
              <a:rPr lang="nl-NL" dirty="0" smtClean="0"/>
            </a:br>
            <a:r>
              <a:rPr lang="nl-NL" dirty="0" err="1" smtClean="0"/>
              <a:t>Brody</a:t>
            </a:r>
            <a:r>
              <a:rPr lang="nl-NL" dirty="0" smtClean="0"/>
              <a:t> 1894</a:t>
            </a:r>
            <a:endParaRPr lang="nl-NL" dirty="0"/>
          </a:p>
        </p:txBody>
      </p:sp>
      <p:sp>
        <p:nvSpPr>
          <p:cNvPr id="3" name="Ondertitel 2"/>
          <p:cNvSpPr>
            <a:spLocks noGrp="1"/>
          </p:cNvSpPr>
          <p:nvPr>
            <p:ph type="subTitle" idx="1"/>
          </p:nvPr>
        </p:nvSpPr>
        <p:spPr/>
        <p:txBody>
          <a:bodyPr/>
          <a:lstStyle/>
          <a:p>
            <a:r>
              <a:rPr lang="de-DE" dirty="0" smtClean="0"/>
              <a:t>»Das bin ich wirklich; böse, besoffen, aber gescheit.«</a:t>
            </a:r>
            <a:endParaRPr lang="nl-NL" dirty="0"/>
          </a:p>
        </p:txBody>
      </p:sp>
    </p:spTree>
    <p:extLst>
      <p:ext uri="{BB962C8B-B14F-4D97-AF65-F5344CB8AC3E}">
        <p14:creationId xmlns:p14="http://schemas.microsoft.com/office/powerpoint/2010/main" val="1595843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Levenseinde </a:t>
            </a:r>
            <a:br>
              <a:rPr lang="nl-NL" dirty="0" smtClean="0"/>
            </a:br>
            <a:r>
              <a:rPr lang="nl-NL" dirty="0" smtClean="0"/>
              <a:t> </a:t>
            </a:r>
            <a:endParaRPr lang="nl-NL" dirty="0"/>
          </a:p>
        </p:txBody>
      </p:sp>
      <p:sp>
        <p:nvSpPr>
          <p:cNvPr id="3" name="Tijdelijke aanduiding voor inhoud 2"/>
          <p:cNvSpPr>
            <a:spLocks noGrp="1"/>
          </p:cNvSpPr>
          <p:nvPr>
            <p:ph idx="1"/>
          </p:nvPr>
        </p:nvSpPr>
        <p:spPr/>
        <p:txBody>
          <a:bodyPr/>
          <a:lstStyle/>
          <a:p>
            <a:endParaRPr lang="nl-NL" dirty="0" smtClean="0"/>
          </a:p>
          <a:p>
            <a:r>
              <a:rPr lang="nl-NL" dirty="0" smtClean="0"/>
              <a:t>Arm</a:t>
            </a:r>
          </a:p>
          <a:p>
            <a:r>
              <a:rPr lang="nl-NL" dirty="0" smtClean="0"/>
              <a:t>Drinker</a:t>
            </a:r>
          </a:p>
          <a:p>
            <a:r>
              <a:rPr lang="nl-NL" dirty="0" smtClean="0"/>
              <a:t>Bleef schrijven </a:t>
            </a:r>
          </a:p>
          <a:p>
            <a:r>
              <a:rPr lang="nl-NL" dirty="0" smtClean="0"/>
              <a:t>Leefde in hotels en kroegen</a:t>
            </a:r>
          </a:p>
          <a:p>
            <a:r>
              <a:rPr lang="nl-NL" dirty="0" smtClean="0"/>
              <a:t>Relaties met vrouwen (Irmgard Keun)</a:t>
            </a:r>
          </a:p>
          <a:p>
            <a:r>
              <a:rPr lang="nl-NL" dirty="0" smtClean="0"/>
              <a:t>Parijs 27 mei 1939 overleden in een </a:t>
            </a:r>
            <a:r>
              <a:rPr lang="nl-NL" dirty="0" err="1" smtClean="0"/>
              <a:t>armenbed</a:t>
            </a:r>
            <a:r>
              <a:rPr lang="nl-NL" dirty="0" smtClean="0"/>
              <a:t> </a:t>
            </a:r>
          </a:p>
        </p:txBody>
      </p:sp>
    </p:spTree>
    <p:extLst>
      <p:ext uri="{BB962C8B-B14F-4D97-AF65-F5344CB8AC3E}">
        <p14:creationId xmlns:p14="http://schemas.microsoft.com/office/powerpoint/2010/main" val="1646066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Geen thuis</a:t>
            </a:r>
            <a:endParaRPr lang="nl-NL"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700212"/>
            <a:ext cx="2219325"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23528" y="1772627"/>
            <a:ext cx="2048434" cy="3383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1700211"/>
            <a:ext cx="3057525" cy="3455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277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Tegenstrijdig en complex</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Rode Roth – Monarchist en verdediger van Habsburg</a:t>
            </a:r>
          </a:p>
          <a:p>
            <a:r>
              <a:rPr lang="nl-NL" dirty="0" smtClean="0"/>
              <a:t>Pacifist - Oostenrijke officier</a:t>
            </a:r>
          </a:p>
          <a:p>
            <a:r>
              <a:rPr lang="nl-NL" dirty="0" smtClean="0"/>
              <a:t>Jood – katholiek</a:t>
            </a:r>
          </a:p>
          <a:p>
            <a:r>
              <a:rPr lang="nl-NL" dirty="0" smtClean="0"/>
              <a:t>Hield van vrouwen -  vrouwenhater </a:t>
            </a:r>
          </a:p>
          <a:p>
            <a:r>
              <a:rPr lang="nl-NL" dirty="0" smtClean="0"/>
              <a:t>Romanschrijver- voornaamste journalist van zijn tijd</a:t>
            </a:r>
          </a:p>
          <a:p>
            <a:r>
              <a:rPr lang="nl-NL" dirty="0" smtClean="0"/>
              <a:t>Alcoholist - gedisciplineerd en immens productief schrijver. </a:t>
            </a:r>
            <a:endParaRPr lang="nl-NL" dirty="0"/>
          </a:p>
        </p:txBody>
      </p:sp>
    </p:spTree>
    <p:extLst>
      <p:ext uri="{BB962C8B-B14F-4D97-AF65-F5344CB8AC3E}">
        <p14:creationId xmlns:p14="http://schemas.microsoft.com/office/powerpoint/2010/main" val="281730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024" y="1484784"/>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188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Radetzkymars</a:t>
            </a:r>
            <a:r>
              <a:rPr lang="nl-NL" dirty="0" smtClean="0"/>
              <a:t> Johann Strauss</a:t>
            </a:r>
            <a:endParaRPr lang="nl-NL" dirty="0"/>
          </a:p>
        </p:txBody>
      </p:sp>
      <p:sp>
        <p:nvSpPr>
          <p:cNvPr id="3" name="Tijdelijke aanduiding voor inhoud 2"/>
          <p:cNvSpPr>
            <a:spLocks noGrp="1"/>
          </p:cNvSpPr>
          <p:nvPr>
            <p:ph idx="1"/>
          </p:nvPr>
        </p:nvSpPr>
        <p:spPr/>
        <p:txBody>
          <a:bodyPr/>
          <a:lstStyle/>
          <a:p>
            <a:r>
              <a:rPr lang="nl-NL" dirty="0" smtClean="0">
                <a:hlinkClick r:id="rId2"/>
              </a:rPr>
              <a:t>https://youtu.be/is2oDrnflCU?t=422</a:t>
            </a:r>
            <a:endParaRPr lang="nl-NL" dirty="0" smtClean="0"/>
          </a:p>
          <a:p>
            <a:endParaRPr lang="nl-NL"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717032"/>
            <a:ext cx="3043039" cy="2279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0310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smtClean="0"/>
              <a:t>Radetzkymars</a:t>
            </a:r>
            <a:r>
              <a:rPr lang="nl-NL" dirty="0" smtClean="0"/>
              <a:t>, een elegie voor het Habsburgse rijk </a:t>
            </a:r>
            <a:endParaRPr lang="nl-NL" dirty="0"/>
          </a:p>
        </p:txBody>
      </p:sp>
      <p:sp>
        <p:nvSpPr>
          <p:cNvPr id="3" name="Tijdelijke aanduiding voor inhoud 2"/>
          <p:cNvSpPr>
            <a:spLocks noGrp="1"/>
          </p:cNvSpPr>
          <p:nvPr>
            <p:ph idx="1"/>
          </p:nvPr>
        </p:nvSpPr>
        <p:spPr>
          <a:xfrm>
            <a:off x="179512" y="1340768"/>
            <a:ext cx="3384376" cy="4896544"/>
          </a:xfrm>
        </p:spPr>
        <p:txBody>
          <a:bodyPr>
            <a:normAutofit lnSpcReduction="10000"/>
          </a:bodyPr>
          <a:lstStyle/>
          <a:p>
            <a:r>
              <a:rPr lang="nl-NL" dirty="0" smtClean="0"/>
              <a:t>“Jawel, meneer de baron!” antwoordde Jacques en hij deed onder het dekbed een zwakke poging zijn hakken tegen elkaar te slaan. </a:t>
            </a:r>
          </a:p>
          <a:p>
            <a:endParaRPr lang="nl-NL" dirty="0" smtClean="0"/>
          </a:p>
          <a:p>
            <a:endParaRPr lang="nl-NL"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084" y="2060848"/>
            <a:ext cx="2232248" cy="356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664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Ze waren als twee broers p. 326</a:t>
            </a:r>
            <a:endParaRPr lang="nl-NL" dirty="0"/>
          </a:p>
        </p:txBody>
      </p:sp>
      <p:sp>
        <p:nvSpPr>
          <p:cNvPr id="3" name="Tijdelijke aanduiding voor inhoud 2"/>
          <p:cNvSpPr>
            <a:spLocks noGrp="1"/>
          </p:cNvSpPr>
          <p:nvPr>
            <p:ph idx="1"/>
          </p:nvPr>
        </p:nvSpPr>
        <p:spPr/>
        <p:txBody>
          <a:bodyPr/>
          <a:lstStyle/>
          <a:p>
            <a:endParaRPr lang="nl-NL"/>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844824"/>
            <a:ext cx="3007395" cy="3911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3023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Slot</a:t>
            </a:r>
            <a:endParaRPr lang="nl-NL" dirty="0"/>
          </a:p>
        </p:txBody>
      </p:sp>
      <p:sp>
        <p:nvSpPr>
          <p:cNvPr id="3" name="Tijdelijke aanduiding voor inhoud 2"/>
          <p:cNvSpPr>
            <a:spLocks noGrp="1"/>
          </p:cNvSpPr>
          <p:nvPr>
            <p:ph idx="1"/>
          </p:nvPr>
        </p:nvSpPr>
        <p:spPr/>
        <p:txBody>
          <a:bodyPr>
            <a:normAutofit fontScale="70000" lnSpcReduction="20000"/>
          </a:bodyPr>
          <a:lstStyle/>
          <a:p>
            <a:r>
              <a:rPr lang="nl-NL" dirty="0" smtClean="0"/>
              <a:t>"Luitenant Carl Joseph </a:t>
            </a:r>
            <a:r>
              <a:rPr lang="nl-NL" dirty="0" err="1" smtClean="0"/>
              <a:t>von</a:t>
            </a:r>
            <a:r>
              <a:rPr lang="nl-NL" dirty="0" smtClean="0"/>
              <a:t> </a:t>
            </a:r>
            <a:r>
              <a:rPr lang="nl-NL" dirty="0" err="1" smtClean="0"/>
              <a:t>Trotta</a:t>
            </a:r>
            <a:r>
              <a:rPr lang="nl-NL" dirty="0" smtClean="0"/>
              <a:t> was allang vergaan of opgevreten door de raven, die toen boven de dodelijke spoordijken cirkelden, maar voor de oude heer Franz </a:t>
            </a:r>
            <a:r>
              <a:rPr lang="nl-NL" dirty="0" err="1" smtClean="0"/>
              <a:t>von</a:t>
            </a:r>
            <a:r>
              <a:rPr lang="nl-NL" dirty="0" smtClean="0"/>
              <a:t> </a:t>
            </a:r>
            <a:r>
              <a:rPr lang="nl-NL" dirty="0" err="1" smtClean="0"/>
              <a:t>Trotta</a:t>
            </a:r>
            <a:r>
              <a:rPr lang="nl-NL" dirty="0" smtClean="0"/>
              <a:t> was het nog altijd of hij het doodsbericht pas gisteren had ontvangen. Het overlijdensbericht zat in de borstzak van het districtshoofd, elke dag werd hij gelezen en in zijn verschrikkelijke versheid geconserveerd, zoals een grafheuvel wordt onderhouden door zorgzame handen. Wat gingen de oude heer Von </a:t>
            </a:r>
            <a:r>
              <a:rPr lang="nl-NL" dirty="0" err="1" smtClean="0"/>
              <a:t>Trotta</a:t>
            </a:r>
            <a:r>
              <a:rPr lang="nl-NL" dirty="0" smtClean="0"/>
              <a:t> de honderdduizend nieuwe doden aan die zijn zoon intussen waren opgevolgd? Wat gingen hem de gejaagde en verwarde verordeningen van de overheid aan die week op week hem bereikten? En wat ging hem de ondergang van de wereld aan, die hij nog duidelijker zag komen dan ooit de profetische </a:t>
            </a:r>
            <a:r>
              <a:rPr lang="nl-NL" dirty="0" err="1" smtClean="0"/>
              <a:t>Chojniki</a:t>
            </a:r>
            <a:r>
              <a:rPr lang="nl-NL" dirty="0" smtClean="0"/>
              <a:t>? Zijn zoon was dood. Zijn taak was ten einde. Zijn wereld was ten onder gegaan."</a:t>
            </a:r>
            <a:endParaRPr lang="nl-NL" dirty="0"/>
          </a:p>
        </p:txBody>
      </p:sp>
    </p:spTree>
    <p:extLst>
      <p:ext uri="{BB962C8B-B14F-4D97-AF65-F5344CB8AC3E}">
        <p14:creationId xmlns:p14="http://schemas.microsoft.com/office/powerpoint/2010/main" val="4127991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Vervolg</a:t>
            </a:r>
            <a:endParaRPr lang="nl-NL"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1484784"/>
            <a:ext cx="3084165" cy="4769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17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6792" y="1659286"/>
            <a:ext cx="3310415" cy="440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82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Jeugd</a:t>
            </a:r>
            <a:endParaRPr lang="nl-NL" dirty="0"/>
          </a:p>
        </p:txBody>
      </p:sp>
      <p:sp>
        <p:nvSpPr>
          <p:cNvPr id="3" name="Tijdelijke aanduiding voor inhoud 2"/>
          <p:cNvSpPr>
            <a:spLocks noGrp="1"/>
          </p:cNvSpPr>
          <p:nvPr>
            <p:ph idx="1"/>
          </p:nvPr>
        </p:nvSpPr>
        <p:spPr/>
        <p:txBody>
          <a:bodyPr>
            <a:normAutofit/>
          </a:bodyPr>
          <a:lstStyle/>
          <a:p>
            <a:r>
              <a:rPr lang="nl-NL" dirty="0" smtClean="0"/>
              <a:t>Geboren 2 september 1894 </a:t>
            </a:r>
          </a:p>
          <a:p>
            <a:r>
              <a:rPr lang="nl-NL" dirty="0" smtClean="0"/>
              <a:t>Oost-Galicië, ‘het Siberië van het Habsburgse rijk’. </a:t>
            </a:r>
          </a:p>
          <a:p>
            <a:r>
              <a:rPr lang="nl-NL" dirty="0" smtClean="0"/>
              <a:t>Joodse </a:t>
            </a:r>
            <a:r>
              <a:rPr lang="nl-NL" dirty="0" err="1" smtClean="0"/>
              <a:t>halfwees</a:t>
            </a:r>
            <a:r>
              <a:rPr lang="nl-NL" dirty="0" smtClean="0"/>
              <a:t> , isolement door moeder</a:t>
            </a:r>
          </a:p>
          <a:p>
            <a:r>
              <a:rPr lang="nl-NL" dirty="0" smtClean="0"/>
              <a:t>Zeer gedreven om te ontsnappen, gymnasium, studies in Wenen </a:t>
            </a:r>
          </a:p>
          <a:p>
            <a:r>
              <a:rPr lang="nl-NL" dirty="0" smtClean="0"/>
              <a:t>in 1916 dienst, in Galicië vaandrig</a:t>
            </a:r>
            <a:endParaRPr lang="nl-NL" dirty="0"/>
          </a:p>
        </p:txBody>
      </p:sp>
    </p:spTree>
    <p:extLst>
      <p:ext uri="{BB962C8B-B14F-4D97-AF65-F5344CB8AC3E}">
        <p14:creationId xmlns:p14="http://schemas.microsoft.com/office/powerpoint/2010/main" val="355207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‘arme </a:t>
            </a:r>
            <a:r>
              <a:rPr lang="nl-NL" dirty="0" err="1" smtClean="0"/>
              <a:t>Ostjude</a:t>
            </a:r>
            <a:r>
              <a:rPr lang="nl-NL" dirty="0" smtClean="0"/>
              <a:t>’</a:t>
            </a:r>
            <a:endParaRPr lang="nl-NL"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523244"/>
            <a:ext cx="2762833" cy="457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355976" y="1556792"/>
            <a:ext cx="359539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719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WO I was vormend</a:t>
            </a:r>
            <a:endParaRPr lang="nl-NL" dirty="0"/>
          </a:p>
        </p:txBody>
      </p:sp>
      <p:sp>
        <p:nvSpPr>
          <p:cNvPr id="3" name="Tijdelijke aanduiding voor inhoud 2"/>
          <p:cNvSpPr>
            <a:spLocks noGrp="1"/>
          </p:cNvSpPr>
          <p:nvPr>
            <p:ph idx="1"/>
          </p:nvPr>
        </p:nvSpPr>
        <p:spPr/>
        <p:txBody>
          <a:bodyPr/>
          <a:lstStyle/>
          <a:p>
            <a:r>
              <a:rPr lang="nl-NL" dirty="0" smtClean="0"/>
              <a:t> ‘We mogen behoren tot verder verschillende werelden, verschillende partijen, verschillende beroepen,’ schreef hij ooit. Maar ‘we kennen elkaar. De oorlog heeft ons doordrenkt.’</a:t>
            </a:r>
            <a:endParaRPr lang="nl-NL" dirty="0"/>
          </a:p>
        </p:txBody>
      </p:sp>
    </p:spTree>
    <p:extLst>
      <p:ext uri="{BB962C8B-B14F-4D97-AF65-F5344CB8AC3E}">
        <p14:creationId xmlns:p14="http://schemas.microsoft.com/office/powerpoint/2010/main" val="927728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60648"/>
            <a:ext cx="8229600" cy="1143000"/>
          </a:xfrm>
        </p:spPr>
        <p:txBody>
          <a:bodyPr>
            <a:normAutofit/>
          </a:bodyPr>
          <a:lstStyle/>
          <a:p>
            <a:r>
              <a:rPr lang="nl-NL" dirty="0" smtClean="0"/>
              <a:t>Journalist vanaf 1919 </a:t>
            </a:r>
            <a:endParaRPr lang="nl-NL" dirty="0"/>
          </a:p>
        </p:txBody>
      </p:sp>
      <p:sp>
        <p:nvSpPr>
          <p:cNvPr id="3" name="Tijdelijke aanduiding voor inhoud 2"/>
          <p:cNvSpPr>
            <a:spLocks noGrp="1"/>
          </p:cNvSpPr>
          <p:nvPr>
            <p:ph idx="1"/>
          </p:nvPr>
        </p:nvSpPr>
        <p:spPr/>
        <p:txBody>
          <a:bodyPr>
            <a:normAutofit/>
          </a:bodyPr>
          <a:lstStyle/>
          <a:p>
            <a:r>
              <a:rPr lang="nl-NL" dirty="0" smtClean="0"/>
              <a:t>Duitse en Oostenrijkse kranten als opdrachtgever  soms ideologisch van een heel ander kaliber. </a:t>
            </a:r>
          </a:p>
          <a:p>
            <a:r>
              <a:rPr lang="nl-NL" dirty="0" smtClean="0"/>
              <a:t>Wenen, Karl Kraus,</a:t>
            </a:r>
          </a:p>
          <a:p>
            <a:r>
              <a:rPr lang="nl-NL" dirty="0" smtClean="0"/>
              <a:t>Reisreportages naar onder meer Rusland. </a:t>
            </a:r>
          </a:p>
          <a:p>
            <a:r>
              <a:rPr lang="nl-NL" sz="4400" dirty="0" smtClean="0">
                <a:solidFill>
                  <a:srgbClr val="FF0000"/>
                </a:solidFill>
              </a:rPr>
              <a:t>‘Een pen is een wapen tegen domheid en boosaardigheid’</a:t>
            </a:r>
            <a:endParaRPr lang="nl-NL" sz="4400" dirty="0">
              <a:solidFill>
                <a:srgbClr val="FF0000"/>
              </a:solidFill>
            </a:endParaRPr>
          </a:p>
        </p:txBody>
      </p:sp>
    </p:spTree>
    <p:extLst>
      <p:ext uri="{BB962C8B-B14F-4D97-AF65-F5344CB8AC3E}">
        <p14:creationId xmlns:p14="http://schemas.microsoft.com/office/powerpoint/2010/main" val="1423322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Observator van de puinhopen</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dirty="0" smtClean="0"/>
              <a:t>En zo kunnen we met hem meereizen, door die barre naoorlogse jaren. Bijvoorbeeld naar </a:t>
            </a:r>
            <a:r>
              <a:rPr lang="nl-NL" dirty="0" err="1" smtClean="0"/>
              <a:t>Lemberg</a:t>
            </a:r>
            <a:r>
              <a:rPr lang="nl-NL" dirty="0" smtClean="0"/>
              <a:t>, naar een massademonstratie van oorlogsinvaliden: ‘Daar stonden de klompen van vlees en bloed, soldaten zonder ledematen, rompen in uniform. Achter de auto liepen de krankzinnig </a:t>
            </a:r>
            <a:r>
              <a:rPr lang="nl-NL" dirty="0" err="1" smtClean="0"/>
              <a:t>gewordenen</a:t>
            </a:r>
            <a:r>
              <a:rPr lang="nl-NL" dirty="0" smtClean="0"/>
              <a:t>. Ze hadden alles nog, ogen, neus en oren, benen en armen, alleen het verstand was uit hen weggevloeid, ze wisten niet waarom en waartoe ze hierheen waren geleid, ze zagen eruit als broeders, allen hetzelfde grote vernietigende niets.’ Of naar Wenen, in de winter van datzelfde jaar: ‘De wind galoppeerde door de stad als een natte moordenaar. De straten waren duister. De beurs was levendig en het geld waardeloos. Een miljoen jonge mannen liep rond en zocht naar werk.’</a:t>
            </a:r>
            <a:endParaRPr lang="nl-NL" dirty="0"/>
          </a:p>
        </p:txBody>
      </p:sp>
    </p:spTree>
    <p:extLst>
      <p:ext uri="{BB962C8B-B14F-4D97-AF65-F5344CB8AC3E}">
        <p14:creationId xmlns:p14="http://schemas.microsoft.com/office/powerpoint/2010/main" val="71130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Ik teken het gezicht van de tijd</a:t>
            </a:r>
            <a:endParaRPr lang="nl-NL" dirty="0"/>
          </a:p>
        </p:txBody>
      </p:sp>
      <p:sp>
        <p:nvSpPr>
          <p:cNvPr id="3" name="Tijdelijke aanduiding voor inhoud 2"/>
          <p:cNvSpPr>
            <a:spLocks noGrp="1"/>
          </p:cNvSpPr>
          <p:nvPr>
            <p:ph idx="1"/>
          </p:nvPr>
        </p:nvSpPr>
        <p:spPr/>
        <p:txBody>
          <a:bodyPr/>
          <a:lstStyle/>
          <a:p>
            <a:r>
              <a:rPr lang="nl-NL" dirty="0" smtClean="0"/>
              <a:t>En is niet een even herkenbare als onrustige stemming allesbepalend in zijn werk, met name in </a:t>
            </a:r>
            <a:r>
              <a:rPr lang="nl-NL" dirty="0" err="1" smtClean="0"/>
              <a:t>Radetzkymars</a:t>
            </a:r>
            <a:r>
              <a:rPr lang="nl-NL" dirty="0" smtClean="0"/>
              <a:t> en De Kapucijner Crypte: </a:t>
            </a:r>
            <a:r>
              <a:rPr lang="nl-NL" dirty="0" smtClean="0">
                <a:solidFill>
                  <a:srgbClr val="FF0000"/>
                </a:solidFill>
              </a:rPr>
              <a:t>het gevoel dat we leven op de rand van een voorbije, of bijna voorbije, wereld?</a:t>
            </a:r>
            <a:endParaRPr lang="nl-NL" dirty="0">
              <a:solidFill>
                <a:srgbClr val="FF0000"/>
              </a:solidFill>
            </a:endParaRPr>
          </a:p>
        </p:txBody>
      </p:sp>
    </p:spTree>
    <p:extLst>
      <p:ext uri="{BB962C8B-B14F-4D97-AF65-F5344CB8AC3E}">
        <p14:creationId xmlns:p14="http://schemas.microsoft.com/office/powerpoint/2010/main" val="225063175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3990</Words>
  <Application>Microsoft Office PowerPoint</Application>
  <PresentationFormat>Diavoorstelling (4:3)</PresentationFormat>
  <Paragraphs>164</Paragraphs>
  <Slides>28</Slides>
  <Notes>16</Notes>
  <HiddenSlides>0</HiddenSlides>
  <MMClips>0</MMClips>
  <ScaleCrop>false</ScaleCrop>
  <HeadingPairs>
    <vt:vector size="4" baseType="variant">
      <vt:variant>
        <vt:lpstr>Thema</vt:lpstr>
      </vt:variant>
      <vt:variant>
        <vt:i4>1</vt:i4>
      </vt:variant>
      <vt:variant>
        <vt:lpstr>Diatitels</vt:lpstr>
      </vt:variant>
      <vt:variant>
        <vt:i4>28</vt:i4>
      </vt:variant>
    </vt:vector>
  </HeadingPairs>
  <TitlesOfParts>
    <vt:vector size="29" baseType="lpstr">
      <vt:lpstr>Kantoorthema</vt:lpstr>
      <vt:lpstr>PowerPoint-presentatie</vt:lpstr>
      <vt:lpstr>Joseph Roth Brody 1894</vt:lpstr>
      <vt:lpstr>PowerPoint-presentatie</vt:lpstr>
      <vt:lpstr>Jeugd</vt:lpstr>
      <vt:lpstr>Een ‘arme Ostjude’</vt:lpstr>
      <vt:lpstr>WO I was vormend</vt:lpstr>
      <vt:lpstr>Journalist vanaf 1919 </vt:lpstr>
      <vt:lpstr>Observator van de puinhopen</vt:lpstr>
      <vt:lpstr>Ik teken het gezicht van de tijd</vt:lpstr>
      <vt:lpstr>Romans </vt:lpstr>
      <vt:lpstr>Het spinnenweb</vt:lpstr>
      <vt:lpstr>Eerste vrouw Wenen 1922 Friedl Reichler </vt:lpstr>
      <vt:lpstr>Parijs en Berlijn</vt:lpstr>
      <vt:lpstr>Ballingschap </vt:lpstr>
      <vt:lpstr> Ook het werk van Roth werd verbrand </vt:lpstr>
      <vt:lpstr>Levensstijl </vt:lpstr>
      <vt:lpstr>Met Stefan Zweig in Ostende </vt:lpstr>
      <vt:lpstr>Behield interesse in vrouwen </vt:lpstr>
      <vt:lpstr>Het verval</vt:lpstr>
      <vt:lpstr>Levenseinde   </vt:lpstr>
      <vt:lpstr>Geen thuis</vt:lpstr>
      <vt:lpstr>Tegenstrijdig en complex</vt:lpstr>
      <vt:lpstr>PowerPoint-presentatie</vt:lpstr>
      <vt:lpstr>Radetzkymars Johann Strauss</vt:lpstr>
      <vt:lpstr>Radetzkymars, een elegie voor het Habsburgse rijk </vt:lpstr>
      <vt:lpstr>Ze waren als twee broers p. 326</vt:lpstr>
      <vt:lpstr>Slot</vt:lpstr>
      <vt:lpstr>Vervolg</vt:lpstr>
    </vt:vector>
  </TitlesOfParts>
  <Company>FlexusJeugdplein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Joseph Roth</dc:title>
  <dc:creator>Wim</dc:creator>
  <cp:lastModifiedBy>Wim</cp:lastModifiedBy>
  <cp:revision>12</cp:revision>
  <dcterms:created xsi:type="dcterms:W3CDTF">2017-02-19T11:56:09Z</dcterms:created>
  <dcterms:modified xsi:type="dcterms:W3CDTF">2017-02-19T14:25:02Z</dcterms:modified>
</cp:coreProperties>
</file>