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74" r:id="rId7"/>
    <p:sldId id="261" r:id="rId8"/>
    <p:sldId id="262" r:id="rId9"/>
    <p:sldId id="263" r:id="rId10"/>
    <p:sldId id="264"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7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BBC8A-AC27-470D-8A4B-6CBBB34F670E}" type="datetimeFigureOut">
              <a:rPr lang="nl-NL" smtClean="0"/>
              <a:t>1-2-2016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DCA69A-0F57-4612-870C-EF2524E7F65C}" type="slidenum">
              <a:rPr lang="nl-NL" smtClean="0"/>
              <a:t>‹nr.›</a:t>
            </a:fld>
            <a:endParaRPr lang="nl-NL"/>
          </a:p>
        </p:txBody>
      </p:sp>
    </p:spTree>
    <p:extLst>
      <p:ext uri="{BB962C8B-B14F-4D97-AF65-F5344CB8AC3E}">
        <p14:creationId xmlns:p14="http://schemas.microsoft.com/office/powerpoint/2010/main" val="1727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Ernst </a:t>
            </a:r>
            <a:r>
              <a:rPr lang="nl-NL" dirty="0" err="1" smtClean="0"/>
              <a:t>Jünger</a:t>
            </a:r>
            <a:r>
              <a:rPr lang="nl-NL" dirty="0" smtClean="0"/>
              <a:t>: </a:t>
            </a:r>
            <a:r>
              <a:rPr lang="nl-NL" dirty="0" err="1" smtClean="0"/>
              <a:t>Stahlgewittern</a:t>
            </a:r>
            <a:r>
              <a:rPr lang="nl-NL" dirty="0" smtClean="0"/>
              <a:t>. Pro-Duits.  </a:t>
            </a:r>
          </a:p>
          <a:p>
            <a:endParaRPr lang="nl-NL" dirty="0"/>
          </a:p>
        </p:txBody>
      </p:sp>
      <p:sp>
        <p:nvSpPr>
          <p:cNvPr id="4" name="Tijdelijke aanduiding voor dianummer 3"/>
          <p:cNvSpPr>
            <a:spLocks noGrp="1"/>
          </p:cNvSpPr>
          <p:nvPr>
            <p:ph type="sldNum" sz="quarter" idx="10"/>
          </p:nvPr>
        </p:nvSpPr>
        <p:spPr/>
        <p:txBody>
          <a:bodyPr/>
          <a:lstStyle/>
          <a:p>
            <a:fld id="{0ADCA69A-0F57-4612-870C-EF2524E7F65C}" type="slidenum">
              <a:rPr lang="nl-NL" smtClean="0"/>
              <a:t>3</a:t>
            </a:fld>
            <a:endParaRPr lang="nl-NL"/>
          </a:p>
        </p:txBody>
      </p:sp>
    </p:spTree>
    <p:extLst>
      <p:ext uri="{BB962C8B-B14F-4D97-AF65-F5344CB8AC3E}">
        <p14:creationId xmlns:p14="http://schemas.microsoft.com/office/powerpoint/2010/main" val="170826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ADCA69A-0F57-4612-870C-EF2524E7F65C}" type="slidenum">
              <a:rPr lang="nl-NL" smtClean="0"/>
              <a:t>16</a:t>
            </a:fld>
            <a:endParaRPr lang="nl-NL"/>
          </a:p>
        </p:txBody>
      </p:sp>
    </p:spTree>
    <p:extLst>
      <p:ext uri="{BB962C8B-B14F-4D97-AF65-F5344CB8AC3E}">
        <p14:creationId xmlns:p14="http://schemas.microsoft.com/office/powerpoint/2010/main" val="353709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15" name="Date Placeholder 14"/>
          <p:cNvSpPr>
            <a:spLocks noGrp="1"/>
          </p:cNvSpPr>
          <p:nvPr>
            <p:ph type="dt" sz="half" idx="10"/>
          </p:nvPr>
        </p:nvSpPr>
        <p:spPr/>
        <p:txBody>
          <a:bodyPr/>
          <a:lstStyle/>
          <a:p>
            <a:fld id="{4C3B7CF8-7C69-442C-BF13-7E80F2A153FD}" type="datetimeFigureOut">
              <a:rPr lang="nl-NL" smtClean="0"/>
              <a:t>1-2-2016</a:t>
            </a:fld>
            <a:endParaRPr lang="nl-NL"/>
          </a:p>
        </p:txBody>
      </p:sp>
      <p:sp>
        <p:nvSpPr>
          <p:cNvPr id="16" name="Slide Number Placeholder 15"/>
          <p:cNvSpPr>
            <a:spLocks noGrp="1"/>
          </p:cNvSpPr>
          <p:nvPr>
            <p:ph type="sldNum" sz="quarter" idx="11"/>
          </p:nvPr>
        </p:nvSpPr>
        <p:spPr/>
        <p:txBody>
          <a:bodyPr/>
          <a:lstStyle/>
          <a:p>
            <a:fld id="{E9E267BA-4E05-4C34-A9C9-5141BFCF0063}" type="slidenum">
              <a:rPr lang="nl-NL" smtClean="0"/>
              <a:t>‹nr.›</a:t>
            </a:fld>
            <a:endParaRPr lang="nl-NL"/>
          </a:p>
        </p:txBody>
      </p:sp>
      <p:sp>
        <p:nvSpPr>
          <p:cNvPr id="17" name="Footer Placeholder 16"/>
          <p:cNvSpPr>
            <a:spLocks noGrp="1"/>
          </p:cNvSpPr>
          <p:nvPr>
            <p:ph type="ftr" sz="quarter" idx="12"/>
          </p:nvPr>
        </p:nvSpPr>
        <p:spPr/>
        <p:txBody>
          <a:bodyPr/>
          <a:lstStyle/>
          <a:p>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4C3B7CF8-7C69-442C-BF13-7E80F2A153FD}" type="datetimeFigureOut">
              <a:rPr lang="nl-NL" smtClean="0"/>
              <a:t>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E267BA-4E05-4C34-A9C9-5141BFCF0063}"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C3B7CF8-7C69-442C-BF13-7E80F2A153FD}" type="datetimeFigureOut">
              <a:rPr lang="nl-NL" smtClean="0"/>
              <a:t>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E267BA-4E05-4C34-A9C9-5141BFCF0063}"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3" name="Title 12"/>
          <p:cNvSpPr>
            <a:spLocks noGrp="1"/>
          </p:cNvSpPr>
          <p:nvPr>
            <p:ph type="title"/>
          </p:nvPr>
        </p:nvSpPr>
        <p:spPr/>
        <p:txBody>
          <a:bodyPr/>
          <a:lstStyle/>
          <a:p>
            <a:r>
              <a:rPr lang="nl-NL" smtClean="0"/>
              <a:t>Klik om de stijl te bewerken</a:t>
            </a:r>
            <a:endParaRPr lang="en-US"/>
          </a:p>
        </p:txBody>
      </p:sp>
      <p:sp>
        <p:nvSpPr>
          <p:cNvPr id="14" name="Date Placeholder 13"/>
          <p:cNvSpPr>
            <a:spLocks noGrp="1"/>
          </p:cNvSpPr>
          <p:nvPr>
            <p:ph type="dt" sz="half" idx="10"/>
          </p:nvPr>
        </p:nvSpPr>
        <p:spPr/>
        <p:txBody>
          <a:bodyPr/>
          <a:lstStyle/>
          <a:p>
            <a:fld id="{4C3B7CF8-7C69-442C-BF13-7E80F2A153FD}" type="datetimeFigureOut">
              <a:rPr lang="nl-NL" smtClean="0"/>
              <a:t>1-2-2016</a:t>
            </a:fld>
            <a:endParaRPr lang="nl-NL"/>
          </a:p>
        </p:txBody>
      </p:sp>
      <p:sp>
        <p:nvSpPr>
          <p:cNvPr id="15" name="Slide Number Placeholder 14"/>
          <p:cNvSpPr>
            <a:spLocks noGrp="1"/>
          </p:cNvSpPr>
          <p:nvPr>
            <p:ph type="sldNum" sz="quarter" idx="11"/>
          </p:nvPr>
        </p:nvSpPr>
        <p:spPr/>
        <p:txBody>
          <a:bodyPr/>
          <a:lstStyle/>
          <a:p>
            <a:fld id="{E9E267BA-4E05-4C34-A9C9-5141BFCF0063}" type="slidenum">
              <a:rPr lang="nl-NL" smtClean="0"/>
              <a:t>‹nr.›</a:t>
            </a:fld>
            <a:endParaRPr lang="nl-NL"/>
          </a:p>
        </p:txBody>
      </p:sp>
      <p:sp>
        <p:nvSpPr>
          <p:cNvPr id="16" name="Footer Placeholder 15"/>
          <p:cNvSpPr>
            <a:spLocks noGrp="1"/>
          </p:cNvSpPr>
          <p:nvPr>
            <p:ph type="ftr" sz="quarter" idx="12"/>
          </p:nvPr>
        </p:nvSpPr>
        <p:spPr/>
        <p:txBody>
          <a:bodyPr/>
          <a:lstStyle/>
          <a:p>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12" name="Date Placeholder 11"/>
          <p:cNvSpPr>
            <a:spLocks noGrp="1"/>
          </p:cNvSpPr>
          <p:nvPr>
            <p:ph type="dt" sz="half" idx="10"/>
          </p:nvPr>
        </p:nvSpPr>
        <p:spPr/>
        <p:txBody>
          <a:bodyPr/>
          <a:lstStyle/>
          <a:p>
            <a:fld id="{4C3B7CF8-7C69-442C-BF13-7E80F2A153FD}" type="datetimeFigureOut">
              <a:rPr lang="nl-NL" smtClean="0"/>
              <a:t>1-2-2016</a:t>
            </a:fld>
            <a:endParaRPr lang="nl-NL"/>
          </a:p>
        </p:txBody>
      </p:sp>
      <p:sp>
        <p:nvSpPr>
          <p:cNvPr id="13" name="Slide Number Placeholder 12"/>
          <p:cNvSpPr>
            <a:spLocks noGrp="1"/>
          </p:cNvSpPr>
          <p:nvPr>
            <p:ph type="sldNum" sz="quarter" idx="11"/>
          </p:nvPr>
        </p:nvSpPr>
        <p:spPr/>
        <p:txBody>
          <a:bodyPr/>
          <a:lstStyle/>
          <a:p>
            <a:fld id="{E9E267BA-4E05-4C34-A9C9-5141BFCF0063}" type="slidenum">
              <a:rPr lang="nl-NL" smtClean="0"/>
              <a:t>‹nr.›</a:t>
            </a:fld>
            <a:endParaRPr lang="nl-NL"/>
          </a:p>
        </p:txBody>
      </p:sp>
      <p:sp>
        <p:nvSpPr>
          <p:cNvPr id="14" name="Footer Placeholder 13"/>
          <p:cNvSpPr>
            <a:spLocks noGrp="1"/>
          </p:cNvSpPr>
          <p:nvPr>
            <p:ph type="ftr" sz="quarter" idx="12"/>
          </p:nvPr>
        </p:nvSpPr>
        <p:spPr/>
        <p:txBody>
          <a:bodyPr/>
          <a:lstStyle/>
          <a:p>
            <a:endParaRPr lang="nl-NL"/>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nl-NL" smtClean="0"/>
              <a:t>Klik om de stijl te bewerken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C3B7CF8-7C69-442C-BF13-7E80F2A153FD}" type="datetimeFigureOut">
              <a:rPr lang="nl-NL" smtClean="0"/>
              <a:t>1-2-2016</a:t>
            </a:fld>
            <a:endParaRPr lang="nl-NL"/>
          </a:p>
        </p:txBody>
      </p:sp>
      <p:sp>
        <p:nvSpPr>
          <p:cNvPr id="9" name="Slide Number Placeholder 8"/>
          <p:cNvSpPr>
            <a:spLocks noGrp="1"/>
          </p:cNvSpPr>
          <p:nvPr>
            <p:ph type="sldNum" sz="quarter" idx="11"/>
          </p:nvPr>
        </p:nvSpPr>
        <p:spPr/>
        <p:txBody>
          <a:bodyPr/>
          <a:lstStyle/>
          <a:p>
            <a:fld id="{E9E267BA-4E05-4C34-A9C9-5141BFCF0063}" type="slidenum">
              <a:rPr lang="nl-NL" smtClean="0"/>
              <a:t>‹nr.›</a:t>
            </a:fld>
            <a:endParaRPr lang="nl-NL"/>
          </a:p>
        </p:txBody>
      </p:sp>
      <p:sp>
        <p:nvSpPr>
          <p:cNvPr id="10" name="Footer Placeholder 9"/>
          <p:cNvSpPr>
            <a:spLocks noGrp="1"/>
          </p:cNvSpPr>
          <p:nvPr>
            <p:ph type="ftr" sz="quarter" idx="12"/>
          </p:nvPr>
        </p:nvSpPr>
        <p:spPr/>
        <p:txBody>
          <a:bodyPr/>
          <a:lstStyle/>
          <a:p>
            <a:endParaRPr lang="nl-NL"/>
          </a:p>
        </p:txBody>
      </p:sp>
      <p:sp>
        <p:nvSpPr>
          <p:cNvPr id="11" name="Title 10"/>
          <p:cNvSpPr>
            <a:spLocks noGrp="1"/>
          </p:cNvSpPr>
          <p:nvPr>
            <p:ph type="title"/>
          </p:nvPr>
        </p:nvSpPr>
        <p:spPr/>
        <p:txBody>
          <a:bodyPr/>
          <a:lstStyle/>
          <a:p>
            <a:r>
              <a:rPr lang="nl-NL" smtClean="0"/>
              <a:t>Klik om de stijl te bewerken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nl-NL" smtClean="0"/>
              <a:t>Klik om de stijl te bewerken</a:t>
            </a:r>
            <a:endParaRPr lang="en-US" dirty="0"/>
          </a:p>
        </p:txBody>
      </p:sp>
      <p:sp>
        <p:nvSpPr>
          <p:cNvPr id="14" name="Date Placeholder 13"/>
          <p:cNvSpPr>
            <a:spLocks noGrp="1"/>
          </p:cNvSpPr>
          <p:nvPr>
            <p:ph type="dt" sz="half" idx="10"/>
          </p:nvPr>
        </p:nvSpPr>
        <p:spPr/>
        <p:txBody>
          <a:bodyPr/>
          <a:lstStyle/>
          <a:p>
            <a:fld id="{4C3B7CF8-7C69-442C-BF13-7E80F2A153FD}" type="datetimeFigureOut">
              <a:rPr lang="nl-NL" smtClean="0"/>
              <a:t>1-2-2016</a:t>
            </a:fld>
            <a:endParaRPr lang="nl-NL"/>
          </a:p>
        </p:txBody>
      </p:sp>
      <p:sp>
        <p:nvSpPr>
          <p:cNvPr id="15" name="Slide Number Placeholder 14"/>
          <p:cNvSpPr>
            <a:spLocks noGrp="1"/>
          </p:cNvSpPr>
          <p:nvPr>
            <p:ph type="sldNum" sz="quarter" idx="11"/>
          </p:nvPr>
        </p:nvSpPr>
        <p:spPr/>
        <p:txBody>
          <a:bodyPr/>
          <a:lstStyle/>
          <a:p>
            <a:fld id="{E9E267BA-4E05-4C34-A9C9-5141BFCF0063}" type="slidenum">
              <a:rPr lang="nl-NL" smtClean="0"/>
              <a:t>‹nr.›</a:t>
            </a:fld>
            <a:endParaRPr lang="nl-NL"/>
          </a:p>
        </p:txBody>
      </p:sp>
      <p:sp>
        <p:nvSpPr>
          <p:cNvPr id="16" name="Footer Placeholder 15"/>
          <p:cNvSpPr>
            <a:spLocks noGrp="1"/>
          </p:cNvSpPr>
          <p:nvPr>
            <p:ph type="ftr" sz="quarter" idx="12"/>
          </p:nvPr>
        </p:nvSpPr>
        <p:spPr/>
        <p:txBody>
          <a:bodyPr/>
          <a:lstStyle/>
          <a:p>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smtClean="0"/>
              <a:t>Klik om de stijl te bewerken</a:t>
            </a:r>
            <a:endParaRPr lang="en-US"/>
          </a:p>
        </p:txBody>
      </p:sp>
      <p:sp>
        <p:nvSpPr>
          <p:cNvPr id="7" name="Date Placeholder 6"/>
          <p:cNvSpPr>
            <a:spLocks noGrp="1"/>
          </p:cNvSpPr>
          <p:nvPr>
            <p:ph type="dt" sz="half" idx="10"/>
          </p:nvPr>
        </p:nvSpPr>
        <p:spPr/>
        <p:txBody>
          <a:bodyPr/>
          <a:lstStyle/>
          <a:p>
            <a:fld id="{4C3B7CF8-7C69-442C-BF13-7E80F2A153FD}" type="datetimeFigureOut">
              <a:rPr lang="nl-NL" smtClean="0"/>
              <a:t>1-2-2016</a:t>
            </a:fld>
            <a:endParaRPr lang="nl-NL"/>
          </a:p>
        </p:txBody>
      </p:sp>
      <p:sp>
        <p:nvSpPr>
          <p:cNvPr id="8" name="Slide Number Placeholder 7"/>
          <p:cNvSpPr>
            <a:spLocks noGrp="1"/>
          </p:cNvSpPr>
          <p:nvPr>
            <p:ph type="sldNum" sz="quarter" idx="11"/>
          </p:nvPr>
        </p:nvSpPr>
        <p:spPr/>
        <p:txBody>
          <a:bodyPr/>
          <a:lstStyle/>
          <a:p>
            <a:fld id="{E9E267BA-4E05-4C34-A9C9-5141BFCF0063}" type="slidenum">
              <a:rPr lang="nl-NL" smtClean="0"/>
              <a:t>‹nr.›</a:t>
            </a:fld>
            <a:endParaRPr lang="nl-NL"/>
          </a:p>
        </p:txBody>
      </p:sp>
      <p:sp>
        <p:nvSpPr>
          <p:cNvPr id="9" name="Footer Placeholder 8"/>
          <p:cNvSpPr>
            <a:spLocks noGrp="1"/>
          </p:cNvSpPr>
          <p:nvPr>
            <p:ph type="ftr" sz="quarter" idx="12"/>
          </p:nvPr>
        </p:nvSpPr>
        <p:spPr/>
        <p:txBody>
          <a:bodyPr/>
          <a:lstStyle/>
          <a:p>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3B7CF8-7C69-442C-BF13-7E80F2A153FD}" type="datetimeFigureOut">
              <a:rPr lang="nl-NL" smtClean="0"/>
              <a:t>1-2-2016</a:t>
            </a:fld>
            <a:endParaRPr lang="nl-NL"/>
          </a:p>
        </p:txBody>
      </p:sp>
      <p:sp>
        <p:nvSpPr>
          <p:cNvPr id="6" name="Slide Number Placeholder 5"/>
          <p:cNvSpPr>
            <a:spLocks noGrp="1"/>
          </p:cNvSpPr>
          <p:nvPr>
            <p:ph type="sldNum" sz="quarter" idx="11"/>
          </p:nvPr>
        </p:nvSpPr>
        <p:spPr/>
        <p:txBody>
          <a:bodyPr/>
          <a:lstStyle/>
          <a:p>
            <a:fld id="{E9E267BA-4E05-4C34-A9C9-5141BFCF0063}" type="slidenum">
              <a:rPr lang="nl-NL" smtClean="0"/>
              <a:t>‹nr.›</a:t>
            </a:fld>
            <a:endParaRPr lang="nl-NL"/>
          </a:p>
        </p:txBody>
      </p:sp>
      <p:sp>
        <p:nvSpPr>
          <p:cNvPr id="7" name="Footer Placeholder 6"/>
          <p:cNvSpPr>
            <a:spLocks noGrp="1"/>
          </p:cNvSpPr>
          <p:nvPr>
            <p:ph type="ftr" sz="quarter" idx="12"/>
          </p:nvPr>
        </p:nvSpPr>
        <p:spPr/>
        <p:txBody>
          <a:bodyPr/>
          <a:lstStyle/>
          <a:p>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5" name="Date Placeholder 14"/>
          <p:cNvSpPr>
            <a:spLocks noGrp="1"/>
          </p:cNvSpPr>
          <p:nvPr>
            <p:ph type="dt" sz="half" idx="10"/>
          </p:nvPr>
        </p:nvSpPr>
        <p:spPr/>
        <p:txBody>
          <a:bodyPr/>
          <a:lstStyle/>
          <a:p>
            <a:fld id="{4C3B7CF8-7C69-442C-BF13-7E80F2A153FD}" type="datetimeFigureOut">
              <a:rPr lang="nl-NL" smtClean="0"/>
              <a:t>1-2-2016</a:t>
            </a:fld>
            <a:endParaRPr lang="nl-NL"/>
          </a:p>
        </p:txBody>
      </p:sp>
      <p:sp>
        <p:nvSpPr>
          <p:cNvPr id="16" name="Slide Number Placeholder 15"/>
          <p:cNvSpPr>
            <a:spLocks noGrp="1"/>
          </p:cNvSpPr>
          <p:nvPr>
            <p:ph type="sldNum" sz="quarter" idx="11"/>
          </p:nvPr>
        </p:nvSpPr>
        <p:spPr/>
        <p:txBody>
          <a:bodyPr/>
          <a:lstStyle/>
          <a:p>
            <a:fld id="{E9E267BA-4E05-4C34-A9C9-5141BFCF0063}" type="slidenum">
              <a:rPr lang="nl-NL" smtClean="0"/>
              <a:t>‹nr.›</a:t>
            </a:fld>
            <a:endParaRPr lang="nl-NL"/>
          </a:p>
        </p:txBody>
      </p:sp>
      <p:sp>
        <p:nvSpPr>
          <p:cNvPr id="17" name="Footer Placeholder 16"/>
          <p:cNvSpPr>
            <a:spLocks noGrp="1"/>
          </p:cNvSpPr>
          <p:nvPr>
            <p:ph type="ftr" sz="quarter" idx="12"/>
          </p:nvPr>
        </p:nvSpPr>
        <p:spPr/>
        <p:txBody>
          <a:bodyPr/>
          <a:lstStyle/>
          <a:p>
            <a:endParaRPr lang="nl-NL"/>
          </a:p>
        </p:txBody>
      </p:sp>
      <p:sp>
        <p:nvSpPr>
          <p:cNvPr id="18" name="Title 17"/>
          <p:cNvSpPr>
            <a:spLocks noGrp="1"/>
          </p:cNvSpPr>
          <p:nvPr>
            <p:ph type="title"/>
          </p:nvPr>
        </p:nvSpPr>
        <p:spPr/>
        <p:txBody>
          <a:bodyPr/>
          <a:lstStyle/>
          <a:p>
            <a:r>
              <a:rPr lang="nl-NL" smtClean="0"/>
              <a:t>Klik om de stijl te bewerken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nl-NL" smtClean="0"/>
              <a:t>Klik om de stijl te bewerken</a:t>
            </a:r>
            <a:endParaRPr lang="en-US"/>
          </a:p>
        </p:txBody>
      </p:sp>
      <p:sp>
        <p:nvSpPr>
          <p:cNvPr id="13" name="Date Placeholder 12"/>
          <p:cNvSpPr>
            <a:spLocks noGrp="1"/>
          </p:cNvSpPr>
          <p:nvPr>
            <p:ph type="dt" sz="half" idx="10"/>
          </p:nvPr>
        </p:nvSpPr>
        <p:spPr/>
        <p:txBody>
          <a:bodyPr/>
          <a:lstStyle/>
          <a:p>
            <a:fld id="{4C3B7CF8-7C69-442C-BF13-7E80F2A153FD}" type="datetimeFigureOut">
              <a:rPr lang="nl-NL" smtClean="0"/>
              <a:t>1-2-2016</a:t>
            </a:fld>
            <a:endParaRPr lang="nl-NL"/>
          </a:p>
        </p:txBody>
      </p:sp>
      <p:sp>
        <p:nvSpPr>
          <p:cNvPr id="14" name="Slide Number Placeholder 13"/>
          <p:cNvSpPr>
            <a:spLocks noGrp="1"/>
          </p:cNvSpPr>
          <p:nvPr>
            <p:ph type="sldNum" sz="quarter" idx="11"/>
          </p:nvPr>
        </p:nvSpPr>
        <p:spPr/>
        <p:txBody>
          <a:bodyPr/>
          <a:lstStyle/>
          <a:p>
            <a:fld id="{E9E267BA-4E05-4C34-A9C9-5141BFCF0063}" type="slidenum">
              <a:rPr lang="nl-NL" smtClean="0"/>
              <a:t>‹nr.›</a:t>
            </a:fld>
            <a:endParaRPr lang="nl-NL"/>
          </a:p>
        </p:txBody>
      </p:sp>
      <p:sp>
        <p:nvSpPr>
          <p:cNvPr id="15" name="Footer Placeholder 14"/>
          <p:cNvSpPr>
            <a:spLocks noGrp="1"/>
          </p:cNvSpPr>
          <p:nvPr>
            <p:ph type="ftr" sz="quarter" idx="12"/>
          </p:nvPr>
        </p:nvSpPr>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nl-NL" smtClean="0"/>
              <a:t>Klik om de stijl te bewerken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4C3B7CF8-7C69-442C-BF13-7E80F2A153FD}" type="datetimeFigureOut">
              <a:rPr lang="nl-NL" smtClean="0"/>
              <a:t>1-2-2016</a:t>
            </a:fld>
            <a:endParaRPr lang="nl-NL"/>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nl-NL"/>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9E267BA-4E05-4C34-A9C9-5141BFCF0063}" type="slidenum">
              <a:rPr lang="nl-NL" smtClean="0"/>
              <a:t>‹nr.›</a:t>
            </a:fld>
            <a:endParaRPr lang="nl-N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De Eerste Wereldoorlog</a:t>
            </a:r>
            <a:endParaRPr lang="nl-NL" dirty="0"/>
          </a:p>
        </p:txBody>
      </p:sp>
      <p:sp>
        <p:nvSpPr>
          <p:cNvPr id="3" name="Ondertitel 2"/>
          <p:cNvSpPr>
            <a:spLocks noGrp="1"/>
          </p:cNvSpPr>
          <p:nvPr>
            <p:ph type="subTitle" idx="1"/>
          </p:nvPr>
        </p:nvSpPr>
        <p:spPr/>
        <p:txBody>
          <a:bodyPr>
            <a:noAutofit/>
          </a:bodyPr>
          <a:lstStyle/>
          <a:p>
            <a:r>
              <a:rPr lang="nl-NL" sz="2800" dirty="0" smtClean="0"/>
              <a:t>Literatuur in Nederland en Vlaanderen  </a:t>
            </a:r>
            <a:endParaRPr lang="nl-NL" sz="2800" dirty="0"/>
          </a:p>
        </p:txBody>
      </p:sp>
    </p:spTree>
    <p:extLst>
      <p:ext uri="{BB962C8B-B14F-4D97-AF65-F5344CB8AC3E}">
        <p14:creationId xmlns:p14="http://schemas.microsoft.com/office/powerpoint/2010/main" val="2644159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Dagboeken ( F. van Eeden)</a:t>
            </a:r>
          </a:p>
          <a:p>
            <a:r>
              <a:rPr lang="nl-NL" dirty="0" smtClean="0"/>
              <a:t>Poëzie: </a:t>
            </a:r>
          </a:p>
          <a:p>
            <a:r>
              <a:rPr lang="nl-NL" dirty="0" smtClean="0"/>
              <a:t>H. Gorter, H. Roland Holst, vanuit socialistisch perspectief</a:t>
            </a:r>
          </a:p>
          <a:p>
            <a:r>
              <a:rPr lang="nl-NL" dirty="0" smtClean="0"/>
              <a:t>A. Verwey vanuit pacifisme   </a:t>
            </a:r>
          </a:p>
          <a:p>
            <a:r>
              <a:rPr lang="nl-NL" dirty="0" smtClean="0"/>
              <a:t>T. van Doesburg </a:t>
            </a:r>
            <a:endParaRPr lang="nl-NL" dirty="0"/>
          </a:p>
        </p:txBody>
      </p:sp>
      <p:sp>
        <p:nvSpPr>
          <p:cNvPr id="3" name="Titel 2"/>
          <p:cNvSpPr>
            <a:spLocks noGrp="1"/>
          </p:cNvSpPr>
          <p:nvPr>
            <p:ph type="title"/>
          </p:nvPr>
        </p:nvSpPr>
        <p:spPr/>
        <p:txBody>
          <a:bodyPr/>
          <a:lstStyle/>
          <a:p>
            <a:r>
              <a:rPr lang="nl-NL" sz="2800" dirty="0" smtClean="0"/>
              <a:t>Nederlandse literatuur in de oorlog</a:t>
            </a:r>
            <a:endParaRPr lang="nl-NL" sz="2800" dirty="0"/>
          </a:p>
        </p:txBody>
      </p:sp>
    </p:spTree>
    <p:extLst>
      <p:ext uri="{BB962C8B-B14F-4D97-AF65-F5344CB8AC3E}">
        <p14:creationId xmlns:p14="http://schemas.microsoft.com/office/powerpoint/2010/main" val="2494847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Autofit/>
          </a:bodyPr>
          <a:lstStyle/>
          <a:p>
            <a:endParaRPr lang="nl-NL" sz="1600" dirty="0" smtClean="0"/>
          </a:p>
          <a:p>
            <a:endParaRPr lang="nl-NL" sz="1600" dirty="0"/>
          </a:p>
          <a:p>
            <a:endParaRPr lang="nl-NL" sz="1600" dirty="0" smtClean="0"/>
          </a:p>
          <a:p>
            <a:endParaRPr lang="nl-NL" sz="1600" dirty="0"/>
          </a:p>
          <a:p>
            <a:endParaRPr lang="nl-NL" sz="1600" dirty="0" smtClean="0"/>
          </a:p>
          <a:p>
            <a:endParaRPr lang="nl-NL" sz="1600" dirty="0"/>
          </a:p>
          <a:p>
            <a:endParaRPr lang="nl-NL" sz="1600" dirty="0" smtClean="0"/>
          </a:p>
          <a:p>
            <a:pPr marL="18288" indent="0">
              <a:buNone/>
            </a:pPr>
            <a:r>
              <a:rPr lang="nl-NL" sz="1600" dirty="0" smtClean="0"/>
              <a:t>Oorlog</a:t>
            </a:r>
            <a:endParaRPr lang="nl-NL" sz="1600" dirty="0"/>
          </a:p>
          <a:p>
            <a:pPr marL="18288" indent="0">
              <a:buNone/>
            </a:pPr>
            <a:endParaRPr lang="nl-NL" sz="1600" dirty="0"/>
          </a:p>
          <a:p>
            <a:pPr marL="18288" indent="0">
              <a:buNone/>
            </a:pPr>
            <a:r>
              <a:rPr lang="nl-NL" sz="1200" dirty="0"/>
              <a:t>De hemel viel op aarde in stukken</a:t>
            </a:r>
          </a:p>
          <a:p>
            <a:pPr marL="18288" indent="0">
              <a:buNone/>
            </a:pPr>
            <a:r>
              <a:rPr lang="nl-NL" sz="1200" dirty="0"/>
              <a:t> En nergens is een bloem</a:t>
            </a:r>
          </a:p>
          <a:p>
            <a:pPr marL="18288" indent="0">
              <a:buNone/>
            </a:pPr>
            <a:r>
              <a:rPr lang="nl-NL" sz="1200" dirty="0"/>
              <a:t> die ongeschonden leeft.</a:t>
            </a:r>
          </a:p>
          <a:p>
            <a:pPr marL="18288" indent="0">
              <a:buNone/>
            </a:pPr>
            <a:r>
              <a:rPr lang="nl-NL" sz="1200" dirty="0"/>
              <a:t> De aarde stinkt van 't bloed,</a:t>
            </a:r>
          </a:p>
          <a:p>
            <a:pPr marL="18288" indent="0">
              <a:buNone/>
            </a:pPr>
            <a:r>
              <a:rPr lang="nl-NL" sz="1200" dirty="0"/>
              <a:t> dat uit den hemel spat.</a:t>
            </a:r>
          </a:p>
          <a:p>
            <a:pPr marL="18288" indent="0">
              <a:buNone/>
            </a:pPr>
            <a:r>
              <a:rPr lang="nl-NL" sz="1200" dirty="0"/>
              <a:t> De wond is groot</a:t>
            </a:r>
          </a:p>
          <a:p>
            <a:pPr marL="18288" indent="0">
              <a:buNone/>
            </a:pPr>
            <a:r>
              <a:rPr lang="nl-NL" sz="1200" dirty="0"/>
              <a:t> en niet te helen.</a:t>
            </a:r>
          </a:p>
          <a:p>
            <a:pPr marL="18288" indent="0">
              <a:buNone/>
            </a:pPr>
            <a:endParaRPr lang="nl-NL" sz="1200" dirty="0"/>
          </a:p>
          <a:p>
            <a:pPr marL="18288" indent="0">
              <a:buNone/>
            </a:pPr>
            <a:r>
              <a:rPr lang="nl-NL" sz="1200" dirty="0"/>
              <a:t> De hemel die gaat dood</a:t>
            </a:r>
          </a:p>
          <a:p>
            <a:pPr marL="18288" indent="0">
              <a:buNone/>
            </a:pPr>
            <a:r>
              <a:rPr lang="nl-NL" sz="1200" dirty="0"/>
              <a:t> Het verstand staat stil.</a:t>
            </a:r>
          </a:p>
          <a:p>
            <a:pPr marL="18288" indent="0">
              <a:buNone/>
            </a:pPr>
            <a:r>
              <a:rPr lang="nl-NL" sz="1200" dirty="0"/>
              <a:t> De </a:t>
            </a:r>
            <a:r>
              <a:rPr lang="nl-NL" sz="1200" dirty="0" err="1"/>
              <a:t>mensch</a:t>
            </a:r>
            <a:r>
              <a:rPr lang="nl-NL" sz="1200" dirty="0"/>
              <a:t> is weg.</a:t>
            </a:r>
          </a:p>
          <a:p>
            <a:pPr marL="18288" indent="0">
              <a:buNone/>
            </a:pPr>
            <a:r>
              <a:rPr lang="nl-NL" sz="1200" dirty="0"/>
              <a:t> Hij bracht </a:t>
            </a:r>
            <a:r>
              <a:rPr lang="nl-NL" sz="1200" dirty="0" err="1"/>
              <a:t>zichzelve</a:t>
            </a:r>
            <a:r>
              <a:rPr lang="nl-NL" sz="1200" dirty="0"/>
              <a:t> om.</a:t>
            </a:r>
          </a:p>
          <a:p>
            <a:pPr marL="18288" indent="0">
              <a:buNone/>
            </a:pPr>
            <a:r>
              <a:rPr lang="nl-NL" sz="1200" dirty="0"/>
              <a:t> De beesten brullen in de straten.</a:t>
            </a:r>
          </a:p>
          <a:p>
            <a:pPr marL="18288" indent="0">
              <a:buNone/>
            </a:pPr>
            <a:r>
              <a:rPr lang="nl-NL" sz="1200" dirty="0"/>
              <a:t> Ze ruiken bloed.</a:t>
            </a:r>
          </a:p>
          <a:p>
            <a:pPr marL="18288" indent="0">
              <a:buNone/>
            </a:pPr>
            <a:r>
              <a:rPr lang="nl-NL" sz="1200" dirty="0"/>
              <a:t> Ze lekken zich de muilen</a:t>
            </a:r>
          </a:p>
          <a:p>
            <a:pPr marL="18288" indent="0">
              <a:buNone/>
            </a:pPr>
            <a:r>
              <a:rPr lang="nl-NL" sz="1200" dirty="0"/>
              <a:t> Ze woelen met hun zwarte snoet</a:t>
            </a:r>
          </a:p>
          <a:p>
            <a:pPr marL="18288" indent="0">
              <a:buNone/>
            </a:pPr>
            <a:r>
              <a:rPr lang="nl-NL" sz="1200" dirty="0"/>
              <a:t> de </a:t>
            </a:r>
            <a:r>
              <a:rPr lang="nl-NL" sz="1200" dirty="0" err="1"/>
              <a:t>roode</a:t>
            </a:r>
            <a:r>
              <a:rPr lang="nl-NL" sz="1200" dirty="0"/>
              <a:t> aarde om</a:t>
            </a:r>
          </a:p>
          <a:p>
            <a:pPr marL="18288" indent="0">
              <a:buNone/>
            </a:pPr>
            <a:r>
              <a:rPr lang="nl-NL" sz="1200" dirty="0"/>
              <a:t> en scheppen zich 'n hemel</a:t>
            </a:r>
          </a:p>
          <a:p>
            <a:pPr marL="18288" indent="0">
              <a:buNone/>
            </a:pPr>
            <a:r>
              <a:rPr lang="nl-NL" sz="1200" dirty="0"/>
              <a:t> van kruitdamp en van bloed</a:t>
            </a:r>
            <a:r>
              <a:rPr lang="nl-NL" sz="2000" dirty="0"/>
              <a:t>. </a:t>
            </a:r>
          </a:p>
          <a:p>
            <a:pPr marL="18288" indent="0">
              <a:buNone/>
            </a:pPr>
            <a:endParaRPr lang="nl-NL" sz="2000" dirty="0"/>
          </a:p>
          <a:p>
            <a:endParaRPr lang="nl-NL" sz="2000" dirty="0"/>
          </a:p>
        </p:txBody>
      </p:sp>
      <p:sp>
        <p:nvSpPr>
          <p:cNvPr id="3" name="Titel 2"/>
          <p:cNvSpPr>
            <a:spLocks noGrp="1"/>
          </p:cNvSpPr>
          <p:nvPr>
            <p:ph type="title"/>
          </p:nvPr>
        </p:nvSpPr>
        <p:spPr>
          <a:xfrm>
            <a:off x="777240" y="5661248"/>
            <a:ext cx="7543800" cy="720080"/>
          </a:xfrm>
        </p:spPr>
        <p:txBody>
          <a:bodyPr/>
          <a:lstStyle/>
          <a:p>
            <a:r>
              <a:rPr lang="nl-NL" sz="2400" dirty="0" smtClean="0"/>
              <a:t>T. van Doesburg</a:t>
            </a:r>
            <a:endParaRPr lang="nl-NL" sz="2400" dirty="0"/>
          </a:p>
        </p:txBody>
      </p:sp>
    </p:spTree>
    <p:extLst>
      <p:ext uri="{BB962C8B-B14F-4D97-AF65-F5344CB8AC3E}">
        <p14:creationId xmlns:p14="http://schemas.microsoft.com/office/powerpoint/2010/main" val="485912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133600" y="188640"/>
            <a:ext cx="6096000" cy="5616624"/>
          </a:xfrm>
        </p:spPr>
        <p:txBody>
          <a:bodyPr>
            <a:normAutofit fontScale="25000" lnSpcReduction="20000"/>
          </a:bodyPr>
          <a:lstStyle/>
          <a:p>
            <a:r>
              <a:rPr lang="nl-NL" sz="4400" dirty="0"/>
              <a:t>Vredespaniek</a:t>
            </a:r>
          </a:p>
          <a:p>
            <a:r>
              <a:rPr lang="nl-NL" sz="4400" dirty="0"/>
              <a:t> </a:t>
            </a:r>
          </a:p>
          <a:p>
            <a:r>
              <a:rPr lang="nl-NL" sz="4400" dirty="0"/>
              <a:t> Bij een niet heel klein gedeelte</a:t>
            </a:r>
          </a:p>
          <a:p>
            <a:r>
              <a:rPr lang="nl-NL" sz="4400" dirty="0"/>
              <a:t> Van het </a:t>
            </a:r>
            <a:r>
              <a:rPr lang="nl-NL" sz="4400" dirty="0" err="1"/>
              <a:t>vaderlandsch</a:t>
            </a:r>
            <a:r>
              <a:rPr lang="nl-NL" sz="4400" dirty="0"/>
              <a:t> publiek</a:t>
            </a:r>
          </a:p>
          <a:p>
            <a:r>
              <a:rPr lang="nl-NL" sz="4400" dirty="0"/>
              <a:t> Heeft de stemming dezer dagen</a:t>
            </a:r>
          </a:p>
          <a:p>
            <a:r>
              <a:rPr lang="nl-NL" sz="4400" dirty="0"/>
              <a:t> Erg veel weg van een paniek.</a:t>
            </a:r>
          </a:p>
          <a:p>
            <a:endParaRPr lang="nl-NL" sz="4400" dirty="0"/>
          </a:p>
          <a:p>
            <a:r>
              <a:rPr lang="nl-NL" sz="4400" dirty="0"/>
              <a:t> Angstig spitsen zij de </a:t>
            </a:r>
            <a:r>
              <a:rPr lang="nl-NL" sz="4400" dirty="0" err="1"/>
              <a:t>ooren</a:t>
            </a:r>
            <a:r>
              <a:rPr lang="nl-NL" sz="4400" dirty="0"/>
              <a:t>,</a:t>
            </a:r>
          </a:p>
          <a:p>
            <a:r>
              <a:rPr lang="nl-NL" sz="4400" dirty="0"/>
              <a:t> Bij elk politiek geluid</a:t>
            </a:r>
          </a:p>
          <a:p>
            <a:r>
              <a:rPr lang="nl-NL" sz="4400" dirty="0"/>
              <a:t> Af zich vragend vol bezorgdheid:</a:t>
            </a:r>
          </a:p>
          <a:p>
            <a:r>
              <a:rPr lang="nl-NL" sz="4400" dirty="0"/>
              <a:t> Breek de vrede wellicht uit?</a:t>
            </a:r>
          </a:p>
          <a:p>
            <a:endParaRPr lang="nl-NL" sz="4400" dirty="0"/>
          </a:p>
          <a:p>
            <a:r>
              <a:rPr lang="nl-NL" sz="4400" dirty="0"/>
              <a:t> Jan kocht juist een mooi partijtje</a:t>
            </a:r>
          </a:p>
          <a:p>
            <a:r>
              <a:rPr lang="nl-NL" sz="4400" dirty="0"/>
              <a:t> Zeep of veters of katoen,</a:t>
            </a:r>
          </a:p>
          <a:p>
            <a:r>
              <a:rPr lang="nl-NL" sz="4400" dirty="0"/>
              <a:t> Dat hij met een oorlogswinstje</a:t>
            </a:r>
          </a:p>
          <a:p>
            <a:r>
              <a:rPr lang="nl-NL" sz="4400" dirty="0"/>
              <a:t> Graag weer van de hand wil doen.</a:t>
            </a:r>
          </a:p>
          <a:p>
            <a:endParaRPr lang="nl-NL" sz="4400" dirty="0"/>
          </a:p>
          <a:p>
            <a:r>
              <a:rPr lang="nl-NL" sz="4400" dirty="0"/>
              <a:t> Piet verhandelt schrijfmachines</a:t>
            </a:r>
          </a:p>
          <a:p>
            <a:r>
              <a:rPr lang="nl-NL" sz="4400" dirty="0"/>
              <a:t> Tegen hun gewicht aan goud,</a:t>
            </a:r>
          </a:p>
          <a:p>
            <a:r>
              <a:rPr lang="nl-NL" sz="4400" dirty="0"/>
              <a:t> En is doodsbang, dat hij daarvan</a:t>
            </a:r>
          </a:p>
          <a:p>
            <a:r>
              <a:rPr lang="nl-NL" sz="4400" dirty="0"/>
              <a:t> Onverkocht iets overhoudt.</a:t>
            </a:r>
          </a:p>
          <a:p>
            <a:endParaRPr lang="nl-NL" sz="4400" dirty="0"/>
          </a:p>
          <a:p>
            <a:r>
              <a:rPr lang="nl-NL" sz="4400" dirty="0"/>
              <a:t> Al wat speculeert en hamstert,</a:t>
            </a:r>
          </a:p>
          <a:p>
            <a:r>
              <a:rPr lang="nl-NL" sz="4400" dirty="0"/>
              <a:t> Kettinghandelaars incluis,</a:t>
            </a:r>
          </a:p>
          <a:p>
            <a:r>
              <a:rPr lang="nl-NL" sz="4400" dirty="0"/>
              <a:t> Vinden elke vredespoging</a:t>
            </a:r>
          </a:p>
          <a:p>
            <a:r>
              <a:rPr lang="nl-NL" sz="4400" dirty="0"/>
              <a:t> Eigenlijk totaal niet pluis.</a:t>
            </a:r>
          </a:p>
          <a:p>
            <a:endParaRPr lang="nl-NL" sz="4400" dirty="0"/>
          </a:p>
          <a:p>
            <a:r>
              <a:rPr lang="nl-NL" sz="4400" dirty="0"/>
              <a:t> Kreeg die fraaie </a:t>
            </a:r>
            <a:r>
              <a:rPr lang="nl-NL" sz="4400" dirty="0" err="1"/>
              <a:t>rooversbende</a:t>
            </a:r>
            <a:endParaRPr lang="nl-NL" sz="4400" dirty="0"/>
          </a:p>
          <a:p>
            <a:r>
              <a:rPr lang="nl-NL" sz="4400" dirty="0"/>
              <a:t> Hier eens onbeperkt gezag,</a:t>
            </a:r>
          </a:p>
          <a:p>
            <a:r>
              <a:rPr lang="nl-NL" sz="4400" dirty="0"/>
              <a:t> Stellig woedde dan op aarde</a:t>
            </a:r>
          </a:p>
          <a:p>
            <a:r>
              <a:rPr lang="nl-NL" sz="4400" dirty="0"/>
              <a:t> Oorlog tot den jongsten dag.</a:t>
            </a:r>
          </a:p>
          <a:p>
            <a:endParaRPr lang="nl-NL" sz="4400" dirty="0"/>
          </a:p>
          <a:p>
            <a:endParaRPr lang="nl-NL" sz="4400" dirty="0"/>
          </a:p>
          <a:p>
            <a:r>
              <a:rPr lang="nl-NL" sz="4400" dirty="0"/>
              <a:t> Gedicht in 1918 gepubliceerd in de Haagsche Post. </a:t>
            </a:r>
          </a:p>
          <a:p>
            <a:r>
              <a:rPr lang="nl-NL" sz="4400" dirty="0" smtClean="0"/>
              <a:t>.</a:t>
            </a:r>
            <a:endParaRPr lang="nl-NL" sz="4400" dirty="0"/>
          </a:p>
          <a:p>
            <a:endParaRPr lang="nl-NL" sz="4400" dirty="0"/>
          </a:p>
          <a:p>
            <a:endParaRPr lang="nl-NL" dirty="0"/>
          </a:p>
        </p:txBody>
      </p:sp>
      <p:sp>
        <p:nvSpPr>
          <p:cNvPr id="3" name="Titel 2"/>
          <p:cNvSpPr>
            <a:spLocks noGrp="1"/>
          </p:cNvSpPr>
          <p:nvPr>
            <p:ph type="title"/>
          </p:nvPr>
        </p:nvSpPr>
        <p:spPr>
          <a:xfrm>
            <a:off x="777240" y="5949280"/>
            <a:ext cx="7543800" cy="288032"/>
          </a:xfrm>
        </p:spPr>
        <p:txBody>
          <a:bodyPr/>
          <a:lstStyle/>
          <a:p>
            <a:r>
              <a:rPr lang="nl-NL" sz="2400" dirty="0" smtClean="0"/>
              <a:t>Cabaretteksten hekelen de Nederlandse handelsgeest</a:t>
            </a:r>
            <a:endParaRPr lang="nl-NL" sz="2400" dirty="0"/>
          </a:p>
        </p:txBody>
      </p:sp>
    </p:spTree>
    <p:extLst>
      <p:ext uri="{BB962C8B-B14F-4D97-AF65-F5344CB8AC3E}">
        <p14:creationId xmlns:p14="http://schemas.microsoft.com/office/powerpoint/2010/main" val="367554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18288" indent="0">
              <a:buNone/>
            </a:pPr>
            <a:r>
              <a:rPr lang="nl-NL" dirty="0" smtClean="0"/>
              <a:t>Erwin Mortier- Godenslaap </a:t>
            </a:r>
          </a:p>
          <a:p>
            <a:pPr marL="18288" indent="0">
              <a:buNone/>
            </a:pPr>
            <a:r>
              <a:rPr lang="nl-NL" dirty="0" smtClean="0"/>
              <a:t>Stefan Hertmans – Oorlog en terpentijn</a:t>
            </a:r>
          </a:p>
          <a:p>
            <a:pPr marL="18288" indent="0">
              <a:buNone/>
            </a:pPr>
            <a:r>
              <a:rPr lang="nl-NL" dirty="0" smtClean="0"/>
              <a:t>Stefan Brijs – Post voor mevrouw </a:t>
            </a:r>
            <a:r>
              <a:rPr lang="nl-NL" dirty="0" err="1" smtClean="0"/>
              <a:t>Bromley</a:t>
            </a:r>
            <a:endParaRPr lang="nl-NL" dirty="0" smtClean="0"/>
          </a:p>
          <a:p>
            <a:pPr marL="18288" indent="0">
              <a:buNone/>
            </a:pPr>
            <a:r>
              <a:rPr lang="nl-NL" dirty="0" smtClean="0"/>
              <a:t>Jan </a:t>
            </a:r>
            <a:r>
              <a:rPr lang="nl-NL" dirty="0" err="1" smtClean="0"/>
              <a:t>Vantortelboom</a:t>
            </a:r>
            <a:r>
              <a:rPr lang="nl-NL" dirty="0" smtClean="0"/>
              <a:t>- Meester Mitraillette </a:t>
            </a:r>
          </a:p>
          <a:p>
            <a:pPr marL="18288" indent="0">
              <a:buNone/>
            </a:pPr>
            <a:r>
              <a:rPr lang="nl-NL" dirty="0" smtClean="0"/>
              <a:t>Marita de </a:t>
            </a:r>
            <a:r>
              <a:rPr lang="nl-NL" dirty="0" err="1" smtClean="0"/>
              <a:t>Stercke</a:t>
            </a:r>
            <a:r>
              <a:rPr lang="nl-NL" dirty="0" smtClean="0"/>
              <a:t> – De hondeneters ( Y A) </a:t>
            </a:r>
            <a:endParaRPr lang="nl-NL" dirty="0"/>
          </a:p>
        </p:txBody>
      </p:sp>
      <p:sp>
        <p:nvSpPr>
          <p:cNvPr id="3" name="Titel 2"/>
          <p:cNvSpPr>
            <a:spLocks noGrp="1"/>
          </p:cNvSpPr>
          <p:nvPr>
            <p:ph type="title"/>
          </p:nvPr>
        </p:nvSpPr>
        <p:spPr/>
        <p:txBody>
          <a:bodyPr/>
          <a:lstStyle/>
          <a:p>
            <a:r>
              <a:rPr lang="nl-NL" dirty="0" smtClean="0"/>
              <a:t>Vlaamse romans (na 2000) </a:t>
            </a:r>
            <a:endParaRPr lang="nl-NL" dirty="0"/>
          </a:p>
        </p:txBody>
      </p:sp>
    </p:spTree>
    <p:extLst>
      <p:ext uri="{BB962C8B-B14F-4D97-AF65-F5344CB8AC3E}">
        <p14:creationId xmlns:p14="http://schemas.microsoft.com/office/powerpoint/2010/main" val="1551769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85799"/>
            <a:ext cx="2304256" cy="379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el 2"/>
          <p:cNvSpPr>
            <a:spLocks noGrp="1"/>
          </p:cNvSpPr>
          <p:nvPr>
            <p:ph type="title"/>
          </p:nvPr>
        </p:nvSpPr>
        <p:spPr/>
        <p:txBody>
          <a:bodyPr/>
          <a:lstStyle/>
          <a:p>
            <a:r>
              <a:rPr lang="nl-NL" dirty="0" smtClean="0"/>
              <a:t>Godenslaap </a:t>
            </a:r>
            <a:endParaRPr lang="nl-NL" dirty="0"/>
          </a:p>
        </p:txBody>
      </p:sp>
      <p:sp>
        <p:nvSpPr>
          <p:cNvPr id="5" name="Tijdelijke aanduiding voor inhoud 4"/>
          <p:cNvSpPr>
            <a:spLocks noGrp="1"/>
          </p:cNvSpPr>
          <p:nvPr>
            <p:ph idx="1"/>
          </p:nvPr>
        </p:nvSpPr>
        <p:spPr>
          <a:xfrm>
            <a:off x="3049176" y="685799"/>
            <a:ext cx="5411256" cy="3463281"/>
          </a:xfrm>
        </p:spPr>
        <p:txBody>
          <a:bodyPr>
            <a:normAutofit fontScale="62500" lnSpcReduction="20000"/>
          </a:bodyPr>
          <a:lstStyle/>
          <a:p>
            <a:r>
              <a:rPr lang="nl-NL" dirty="0"/>
              <a:t>Hélène is aangewezen op een hulp, die haar moet baden en kleden. Als ze eenmaal in haar stoel bij het raam zit, werkt haar geheugen op volle toeren en schrijft ze boeken vol met haar herinneringen. Mortier neemt nogal de tijd voor de introductie van deze oude schrijfster die over haar jeugd vertelt in een welgesteld burgerlijk gezin. Pas na honderd bladzijden weet je ongeveer waar het verhaal naartoe gaat: de uitbraak van de Eerste Wereldoorlog en de vlucht van de jonge vrouw Hélène met haar strenge moeder naar een oom over de grens. Haar vader blijft achter en haar broer trekt naar het front.</a:t>
            </a:r>
          </a:p>
          <a:p>
            <a:endParaRPr lang="nl-NL" dirty="0"/>
          </a:p>
          <a:p>
            <a:r>
              <a:rPr lang="nl-NL" dirty="0"/>
              <a:t>Wie actie en avonturen verwacht, kan deze roman beter ongelezen laten, want Mortier moet het hebben van uitvoerige en beeldrijke zinnen. Door de nuanceringen komen de personages tot leven. Zoals de stoere, maar ook tedere Engelse fotograaf op wie Hélène verliefd wordt en die haar het front laat zien, dat vooral bestaat uit enorme rijen mannen die het slagveld tegemoet lopen. Zoals de moeder die onder haar nukken en sociale onhandigheid toch ook doorzettingsvermogen laat zien als er na een bombardement opeens kind uit de buurt gedood wordt en in huis wordt afgelegd.</a:t>
            </a:r>
          </a:p>
          <a:p>
            <a:endParaRPr lang="nl-NL" dirty="0"/>
          </a:p>
        </p:txBody>
      </p:sp>
    </p:spTree>
    <p:extLst>
      <p:ext uri="{BB962C8B-B14F-4D97-AF65-F5344CB8AC3E}">
        <p14:creationId xmlns:p14="http://schemas.microsoft.com/office/powerpoint/2010/main" val="2958584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Post voor mevrouw </a:t>
            </a:r>
            <a:r>
              <a:rPr lang="nl-NL" dirty="0" err="1" smtClean="0"/>
              <a:t>Bromley</a:t>
            </a:r>
            <a:endParaRPr lang="nl-NL" dirty="0"/>
          </a:p>
        </p:txBody>
      </p:sp>
      <p:sp>
        <p:nvSpPr>
          <p:cNvPr id="4" name="Tijdelijke aanduiding voor inhoud 3"/>
          <p:cNvSpPr>
            <a:spLocks noGrp="1"/>
          </p:cNvSpPr>
          <p:nvPr>
            <p:ph idx="1"/>
          </p:nvPr>
        </p:nvSpPr>
        <p:spPr>
          <a:xfrm>
            <a:off x="3203848" y="692696"/>
            <a:ext cx="5328592" cy="3657599"/>
          </a:xfrm>
        </p:spPr>
        <p:txBody>
          <a:bodyPr>
            <a:normAutofit fontScale="85000" lnSpcReduction="20000"/>
          </a:bodyPr>
          <a:lstStyle/>
          <a:p>
            <a:r>
              <a:rPr lang="nl-NL" dirty="0"/>
              <a:t> Augustus 1914. In Londen melden duizenden jongemannen zich aan om te gaan vechten tegen de Duitsers. Martin </a:t>
            </a:r>
            <a:r>
              <a:rPr lang="nl-NL" dirty="0" err="1"/>
              <a:t>Bromley</a:t>
            </a:r>
            <a:r>
              <a:rPr lang="nl-NL" dirty="0"/>
              <a:t>, zeventien en te jong voor het leger, probeert de twee jaar oudere John Patterson te overreden samen in dienst te gaan, maar die wil zijn droom om te gaan studeren niet opgeven. Uiteindelijk slaagt Martin er met een list in naar het front te vertrekken en blijft John achter in een stad waar de druk op dienstweigeraars toeneemt. Post voor mevrouw </a:t>
            </a:r>
            <a:r>
              <a:rPr lang="nl-NL" dirty="0" err="1"/>
              <a:t>Bromley</a:t>
            </a:r>
            <a:r>
              <a:rPr lang="nl-NL" dirty="0"/>
              <a:t> is een aangrijpende roman over ouders en kinderen in tijden van oorlog. Een verhaal over moed en lafheid, hoop en vriendschap, gemis en verlangen</a:t>
            </a:r>
            <a:r>
              <a:rPr lang="nl-NL" dirty="0" smtClean="0"/>
              <a:t>. Dit boek gaat ook over de kracht van het woord, in boeken en brieven. </a:t>
            </a:r>
            <a:endParaRPr lang="nl-NL" dirty="0"/>
          </a:p>
        </p:txBody>
      </p:sp>
      <p:pic>
        <p:nvPicPr>
          <p:cNvPr id="5125" name="Picture 5" descr="C:\Users\Wim\Pictures\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16764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241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77240" y="4876800"/>
            <a:ext cx="7543800" cy="1288504"/>
          </a:xfrm>
        </p:spPr>
        <p:txBody>
          <a:bodyPr/>
          <a:lstStyle/>
          <a:p>
            <a:r>
              <a:rPr lang="nl-NL" dirty="0" smtClean="0"/>
              <a:t>Oorlog en terpentijn </a:t>
            </a:r>
            <a:endParaRPr lang="nl-NL" dirty="0"/>
          </a:p>
        </p:txBody>
      </p:sp>
      <p:sp>
        <p:nvSpPr>
          <p:cNvPr id="4" name="Tijdelijke aanduiding voor inhoud 3"/>
          <p:cNvSpPr>
            <a:spLocks noGrp="1"/>
          </p:cNvSpPr>
          <p:nvPr>
            <p:ph idx="1"/>
          </p:nvPr>
        </p:nvSpPr>
        <p:spPr>
          <a:xfrm>
            <a:off x="3203848" y="685801"/>
            <a:ext cx="5025752" cy="3657599"/>
          </a:xfrm>
        </p:spPr>
        <p:txBody>
          <a:bodyPr>
            <a:normAutofit fontScale="47500" lnSpcReduction="20000"/>
          </a:bodyPr>
          <a:lstStyle/>
          <a:p>
            <a:endParaRPr lang="nl-NL" dirty="0"/>
          </a:p>
          <a:p>
            <a:endParaRPr lang="nl-NL" dirty="0"/>
          </a:p>
          <a:p>
            <a:pPr marL="18288" indent="0">
              <a:buNone/>
            </a:pPr>
            <a:r>
              <a:rPr lang="nl-NL" dirty="0"/>
              <a:t>Vlak voor zijn dood in de jaren tachtig van de vorige eeuw gaf de grootvader van Stefan Hertmans zijn kleinzoon een paar volgeschreven oude cahiers. Door de verhalen uit zijn jeugd vermoedde Hertmans dat de inhoud wel eens onthutsend kon zijn. Jarenlang durfde hij de schriften niet te openen. Tot hij het wél deed, en onvermoede geheimen vond. Het leven van zijn grootvader bleek getekend door armoedige kinderjaren in het Gent van voor 1900, door gruwelijke ervaringen als frontsoldaat in de Eerste Wereldoorlog en door een jonggestorven grote liefde. </a:t>
            </a:r>
          </a:p>
          <a:p>
            <a:pPr marL="18288" indent="0">
              <a:buNone/>
            </a:pPr>
            <a:endParaRPr lang="nl-NL" dirty="0"/>
          </a:p>
          <a:p>
            <a:pPr marL="18288" indent="0">
              <a:buNone/>
            </a:pPr>
            <a:r>
              <a:rPr lang="nl-NL" dirty="0"/>
              <a:t>Hij sublimeerde zijn verdriet in de stilte van de schilderkunst. In een poging dat leven te doorgronden schreef Hertmans zijn herinneringen aan zijn grootvader op. Hij citeert uit diens dagboeken en kijkt naar diens </a:t>
            </a:r>
            <a:r>
              <a:rPr lang="nl-NL" dirty="0" err="1"/>
              <a:t>schilderijen,om</a:t>
            </a:r>
            <a:r>
              <a:rPr lang="nl-NL" dirty="0"/>
              <a:t> uiteindelijk de ware toedracht te ontsluieren. Hertmans vertelt dit verhaal met een verbeeldingskracht waarover alleen grote schrijvers beschikken, en in een vorm die een onuitwisbare indruk op de lezer achterlaat. </a:t>
            </a:r>
          </a:p>
          <a:p>
            <a:pPr marL="18288" indent="0">
              <a:buNone/>
            </a:pPr>
            <a:endParaRPr lang="nl-NL" dirty="0"/>
          </a:p>
          <a:p>
            <a:pPr marL="18288" indent="0">
              <a:buNone/>
            </a:pPr>
            <a:r>
              <a:rPr lang="nl-NL" dirty="0"/>
              <a:t>Oorlog en Terpentijn vormt een aangrijpende zoektocht naar een leven dat samenviel met de tragiek van een eeuw – en een postume, bijna mythische poging dat leven alsnog een stem te geven.</a:t>
            </a:r>
          </a:p>
          <a:p>
            <a:endParaRPr lang="nl-NL"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268760"/>
            <a:ext cx="2519046" cy="3958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3779912" y="4221088"/>
            <a:ext cx="4572000" cy="1200329"/>
          </a:xfrm>
          <a:prstGeom prst="rect">
            <a:avLst/>
          </a:prstGeom>
        </p:spPr>
        <p:txBody>
          <a:bodyPr>
            <a:spAutoFit/>
          </a:bodyPr>
          <a:lstStyle/>
          <a:p>
            <a:r>
              <a:rPr lang="en-US" dirty="0"/>
              <a:t>&lt;iframe width="640" height="360" </a:t>
            </a:r>
            <a:r>
              <a:rPr lang="en-US" dirty="0" err="1"/>
              <a:t>src</a:t>
            </a:r>
            <a:r>
              <a:rPr lang="en-US" dirty="0"/>
              <a:t>="https://www.youtube.com/embed/7AVTsZKF-zw?feature=player_embedded" </a:t>
            </a:r>
            <a:r>
              <a:rPr lang="en-US" dirty="0" err="1"/>
              <a:t>frameborder</a:t>
            </a:r>
            <a:r>
              <a:rPr lang="en-US" dirty="0"/>
              <a:t>="0" </a:t>
            </a:r>
            <a:r>
              <a:rPr lang="en-US" dirty="0" err="1"/>
              <a:t>allowfullscreen</a:t>
            </a:r>
            <a:r>
              <a:rPr lang="en-US" dirty="0"/>
              <a:t>&gt;&lt;/iframe&gt;</a:t>
            </a:r>
            <a:endParaRPr lang="nl-NL" dirty="0"/>
          </a:p>
        </p:txBody>
      </p:sp>
    </p:spTree>
    <p:extLst>
      <p:ext uri="{BB962C8B-B14F-4D97-AF65-F5344CB8AC3E}">
        <p14:creationId xmlns:p14="http://schemas.microsoft.com/office/powerpoint/2010/main" val="2619516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Meester mitraillette </a:t>
            </a:r>
            <a:endParaRPr lang="nl-NL" dirty="0"/>
          </a:p>
        </p:txBody>
      </p:sp>
      <p:sp>
        <p:nvSpPr>
          <p:cNvPr id="4" name="Rechthoek 3"/>
          <p:cNvSpPr/>
          <p:nvPr/>
        </p:nvSpPr>
        <p:spPr>
          <a:xfrm>
            <a:off x="3635896" y="620688"/>
            <a:ext cx="3438128" cy="4524315"/>
          </a:xfrm>
          <a:prstGeom prst="rect">
            <a:avLst/>
          </a:prstGeom>
        </p:spPr>
        <p:txBody>
          <a:bodyPr wrap="square">
            <a:spAutoFit/>
          </a:bodyPr>
          <a:lstStyle/>
          <a:p>
            <a:r>
              <a:rPr lang="nl-NL" dirty="0" smtClean="0"/>
              <a:t>Hoofdpersoon is de jonge meester David </a:t>
            </a:r>
            <a:r>
              <a:rPr lang="nl-NL" dirty="0" err="1" smtClean="0"/>
              <a:t>Verbocht</a:t>
            </a:r>
            <a:r>
              <a:rPr lang="nl-NL" dirty="0" smtClean="0"/>
              <a:t> (</a:t>
            </a:r>
            <a:r>
              <a:rPr lang="nl-NL" dirty="0" err="1" smtClean="0"/>
              <a:t>Vantoortelboom</a:t>
            </a:r>
            <a:r>
              <a:rPr lang="nl-NL" dirty="0" smtClean="0"/>
              <a:t> werkt zelf in het onderwijs), die een groep van acht jongens les gaat geven op een katholieke school in het gehucht </a:t>
            </a:r>
            <a:r>
              <a:rPr lang="nl-NL" dirty="0" err="1" smtClean="0"/>
              <a:t>Elverdinge</a:t>
            </a:r>
            <a:r>
              <a:rPr lang="nl-NL" dirty="0" smtClean="0"/>
              <a:t>. </a:t>
            </a:r>
          </a:p>
          <a:p>
            <a:r>
              <a:rPr lang="nl-NL" dirty="0" smtClean="0"/>
              <a:t> Hij komt op een weinig florissante manier om het leven tijdens de eerste wereldoorlog; een gegeven waarmee het boek zowel begint als eindigt. Hij krijgt de doodstraf als deserteur. Bij stukjes en beetjes komt de lezer er achter hoe het zover heeft kunnen komen. </a:t>
            </a:r>
            <a:endParaRPr lang="nl-NL" dirty="0"/>
          </a:p>
        </p:txBody>
      </p:sp>
      <p:sp>
        <p:nvSpPr>
          <p:cNvPr id="5" name="Tijdelijke aanduiding voor inhoud 4"/>
          <p:cNvSpPr>
            <a:spLocks noGrp="1"/>
          </p:cNvSpPr>
          <p:nvPr>
            <p:ph idx="1"/>
          </p:nvPr>
        </p:nvSpPr>
        <p:spPr>
          <a:xfrm>
            <a:off x="3419872" y="188640"/>
            <a:ext cx="6096000" cy="3657599"/>
          </a:xfrm>
        </p:spPr>
        <p:txBody>
          <a:bodyPr/>
          <a:lstStyle/>
          <a:p>
            <a:endParaRPr lang="nl-NL" dirty="0"/>
          </a:p>
        </p:txBody>
      </p:sp>
      <p:pic>
        <p:nvPicPr>
          <p:cNvPr id="7171" name="Picture 3" descr="C:\Users\Wim\Pictures\meester_mitraillet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195262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282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De hondeneters </a:t>
            </a:r>
            <a:endParaRPr lang="nl-NL"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1" y="1268760"/>
            <a:ext cx="2016225" cy="3256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4067944" y="332656"/>
            <a:ext cx="4536504" cy="4770537"/>
          </a:xfrm>
          <a:prstGeom prst="rect">
            <a:avLst/>
          </a:prstGeom>
        </p:spPr>
        <p:txBody>
          <a:bodyPr wrap="square">
            <a:spAutoFit/>
          </a:bodyPr>
          <a:lstStyle/>
          <a:p>
            <a:r>
              <a:rPr lang="nl-NL" sz="1600" dirty="0" smtClean="0">
                <a:effectLst/>
              </a:rPr>
              <a:t>Mechelen, 1917. Alle gezonde jongens en mannen vechten aan het front of zijn in Duitsland tewerkgesteld. </a:t>
            </a:r>
            <a:r>
              <a:rPr lang="nl-NL" sz="1600" dirty="0" err="1" smtClean="0">
                <a:effectLst/>
              </a:rPr>
              <a:t>Victors</a:t>
            </a:r>
            <a:r>
              <a:rPr lang="nl-NL" sz="1600" dirty="0" smtClean="0">
                <a:effectLst/>
              </a:rPr>
              <a:t> broer Nest is al in 1914 onder de wapenen geroepen. Victor zelf is de dans ontsprongen omdat hij dagelijks epileptische aanvallen heeft. Zijn ouders zijn overbezorgd en leggen hem dwingende leefregels op. Enig lichtpunt in </a:t>
            </a:r>
            <a:r>
              <a:rPr lang="nl-NL" sz="1600" dirty="0" err="1" smtClean="0">
                <a:effectLst/>
              </a:rPr>
              <a:t>Victors</a:t>
            </a:r>
            <a:r>
              <a:rPr lang="nl-NL" sz="1600" dirty="0" smtClean="0">
                <a:effectLst/>
              </a:rPr>
              <a:t> leven is zijn Mechelse herder Django.</a:t>
            </a:r>
          </a:p>
          <a:p>
            <a:r>
              <a:rPr lang="nl-NL" sz="1600" dirty="0" smtClean="0">
                <a:effectLst/>
              </a:rPr>
              <a:t>Als die op een dag is verdwenen, besluit Victor - in het volle besef daarmee zijn leven te riskeren - hem te gaan zoeken. Al gauw komt Victor op het spoor van Prosper, de hondenslachter van het dertig kilometer verderop gelegen Boom. Er volgt een lange en barre tocht door de winterse kou. Victor ontmoet onderweg een aantal opzienbarende mensen, zoals brutale Anna, de vrouw met de baard en de prostituees van café De Tien Billekens. </a:t>
            </a:r>
            <a:endParaRPr lang="nl-NL" sz="1600" dirty="0">
              <a:effectLst/>
            </a:endParaRPr>
          </a:p>
        </p:txBody>
      </p:sp>
    </p:spTree>
    <p:extLst>
      <p:ext uri="{BB962C8B-B14F-4D97-AF65-F5344CB8AC3E}">
        <p14:creationId xmlns:p14="http://schemas.microsoft.com/office/powerpoint/2010/main" val="3931381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sz="2800" dirty="0" smtClean="0"/>
              <a:t>The Great War </a:t>
            </a:r>
          </a:p>
          <a:p>
            <a:r>
              <a:rPr lang="nl-NL" sz="2800" dirty="0" smtClean="0"/>
              <a:t>La grande </a:t>
            </a:r>
            <a:r>
              <a:rPr lang="nl-NL" sz="2800" dirty="0" err="1" smtClean="0"/>
              <a:t>guerre</a:t>
            </a:r>
            <a:endParaRPr lang="nl-NL" sz="2800" dirty="0" smtClean="0"/>
          </a:p>
          <a:p>
            <a:r>
              <a:rPr lang="nl-NL" sz="2800" dirty="0" err="1" smtClean="0"/>
              <a:t>Weltkrieg</a:t>
            </a:r>
            <a:endParaRPr lang="nl-NL" sz="2800" dirty="0" smtClean="0"/>
          </a:p>
          <a:p>
            <a:r>
              <a:rPr lang="nl-NL" sz="2800" dirty="0" smtClean="0"/>
              <a:t>De Grote Oorlog</a:t>
            </a:r>
          </a:p>
          <a:p>
            <a:endParaRPr lang="nl-NL" sz="2800" dirty="0"/>
          </a:p>
          <a:p>
            <a:endParaRPr lang="nl-NL" sz="2800" dirty="0" smtClean="0"/>
          </a:p>
          <a:p>
            <a:r>
              <a:rPr lang="nl-NL" sz="2800" dirty="0" smtClean="0"/>
              <a:t>Nederland neutraal</a:t>
            </a:r>
            <a:endParaRPr lang="nl-NL" sz="2800" dirty="0"/>
          </a:p>
          <a:p>
            <a:endParaRPr lang="nl-NL" sz="2800" dirty="0" smtClean="0"/>
          </a:p>
          <a:p>
            <a:endParaRPr lang="nl-NL" dirty="0"/>
          </a:p>
        </p:txBody>
      </p:sp>
      <p:sp>
        <p:nvSpPr>
          <p:cNvPr id="3" name="Titel 2"/>
          <p:cNvSpPr>
            <a:spLocks noGrp="1"/>
          </p:cNvSpPr>
          <p:nvPr>
            <p:ph type="title"/>
          </p:nvPr>
        </p:nvSpPr>
        <p:spPr/>
        <p:txBody>
          <a:bodyPr/>
          <a:lstStyle/>
          <a:p>
            <a:r>
              <a:rPr lang="nl-NL" dirty="0" smtClean="0"/>
              <a:t>Europese context </a:t>
            </a:r>
            <a:endParaRPr lang="nl-NL" dirty="0"/>
          </a:p>
        </p:txBody>
      </p:sp>
    </p:spTree>
    <p:extLst>
      <p:ext uri="{BB962C8B-B14F-4D97-AF65-F5344CB8AC3E}">
        <p14:creationId xmlns:p14="http://schemas.microsoft.com/office/powerpoint/2010/main" val="1452460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133600" y="685801"/>
            <a:ext cx="6096000" cy="4183359"/>
          </a:xfrm>
        </p:spPr>
        <p:txBody>
          <a:bodyPr/>
          <a:lstStyle/>
          <a:p>
            <a:r>
              <a:rPr lang="nl-NL" sz="2400" dirty="0" smtClean="0"/>
              <a:t>GB : War Poets: Wilfred Owen; Siegfried </a:t>
            </a:r>
            <a:r>
              <a:rPr lang="nl-NL" sz="2400" dirty="0" err="1" smtClean="0"/>
              <a:t>Sassoon</a:t>
            </a:r>
            <a:r>
              <a:rPr lang="nl-NL" sz="2400" dirty="0" smtClean="0"/>
              <a:t> (</a:t>
            </a:r>
            <a:r>
              <a:rPr lang="nl-NL" sz="2400" i="1" dirty="0" smtClean="0"/>
              <a:t>Counter-attack)</a:t>
            </a:r>
            <a:r>
              <a:rPr lang="nl-NL" sz="2400" dirty="0" smtClean="0"/>
              <a:t> ( shellshock); Robert Graves </a:t>
            </a:r>
            <a:r>
              <a:rPr lang="nl-NL" sz="2400" i="1" dirty="0" smtClean="0"/>
              <a:t>( </a:t>
            </a:r>
            <a:r>
              <a:rPr lang="nl-NL" sz="2400" i="1" dirty="0" err="1" smtClean="0"/>
              <a:t>Goodbye</a:t>
            </a:r>
            <a:r>
              <a:rPr lang="nl-NL" sz="2400" i="1" dirty="0" smtClean="0"/>
              <a:t> </a:t>
            </a:r>
            <a:r>
              <a:rPr lang="nl-NL" sz="2400" i="1" dirty="0" err="1" smtClean="0"/>
              <a:t>to</a:t>
            </a:r>
            <a:r>
              <a:rPr lang="nl-NL" sz="2400" i="1" dirty="0" smtClean="0"/>
              <a:t> </a:t>
            </a:r>
            <a:r>
              <a:rPr lang="nl-NL" sz="2400" i="1" dirty="0" err="1" smtClean="0"/>
              <a:t>all</a:t>
            </a:r>
            <a:r>
              <a:rPr lang="nl-NL" sz="2400" i="1" dirty="0" smtClean="0"/>
              <a:t> </a:t>
            </a:r>
            <a:r>
              <a:rPr lang="nl-NL" sz="2400" i="1" dirty="0" err="1" smtClean="0"/>
              <a:t>that</a:t>
            </a:r>
            <a:r>
              <a:rPr lang="nl-NL" sz="2400" dirty="0" smtClean="0"/>
              <a:t>)</a:t>
            </a:r>
          </a:p>
          <a:p>
            <a:r>
              <a:rPr lang="nl-NL" sz="2400" dirty="0" smtClean="0"/>
              <a:t>Canada : John Mc </a:t>
            </a:r>
            <a:r>
              <a:rPr lang="nl-NL" sz="2400" dirty="0" err="1" smtClean="0"/>
              <a:t>Crae</a:t>
            </a:r>
            <a:r>
              <a:rPr lang="nl-NL" sz="2400" dirty="0" smtClean="0"/>
              <a:t> ( </a:t>
            </a:r>
            <a:r>
              <a:rPr lang="nl-NL" sz="2400" i="1" dirty="0" smtClean="0"/>
              <a:t>In </a:t>
            </a:r>
            <a:r>
              <a:rPr lang="nl-NL" sz="2400" i="1" dirty="0" err="1" smtClean="0"/>
              <a:t>Flanders</a:t>
            </a:r>
            <a:r>
              <a:rPr lang="nl-NL" sz="2400" i="1" dirty="0" smtClean="0"/>
              <a:t> fields</a:t>
            </a:r>
            <a:r>
              <a:rPr lang="nl-NL" sz="2400" dirty="0" smtClean="0"/>
              <a:t>)</a:t>
            </a:r>
          </a:p>
          <a:p>
            <a:r>
              <a:rPr lang="nl-NL" sz="2400" dirty="0" smtClean="0"/>
              <a:t>Frankrijk : Louis Ferdinand Celine </a:t>
            </a:r>
            <a:r>
              <a:rPr lang="nl-NL" sz="2400" i="1" dirty="0" smtClean="0"/>
              <a:t>( </a:t>
            </a:r>
            <a:r>
              <a:rPr lang="nl-NL" sz="2400" i="1" dirty="0" err="1" smtClean="0"/>
              <a:t>Voyage</a:t>
            </a:r>
            <a:r>
              <a:rPr lang="nl-NL" sz="2400" i="1" dirty="0" smtClean="0"/>
              <a:t> au bout de la nuit.); </a:t>
            </a:r>
            <a:r>
              <a:rPr lang="nl-NL" sz="2400" dirty="0" smtClean="0"/>
              <a:t>Jean </a:t>
            </a:r>
            <a:r>
              <a:rPr lang="nl-NL" sz="2400" dirty="0" err="1" smtClean="0"/>
              <a:t>Cocteau</a:t>
            </a:r>
            <a:r>
              <a:rPr lang="nl-NL" sz="2400" dirty="0" smtClean="0"/>
              <a:t>; André </a:t>
            </a:r>
            <a:r>
              <a:rPr lang="nl-NL" sz="2400" dirty="0" err="1" smtClean="0"/>
              <a:t>Maurois</a:t>
            </a:r>
            <a:endParaRPr lang="nl-NL" sz="2400" dirty="0" smtClean="0"/>
          </a:p>
          <a:p>
            <a:r>
              <a:rPr lang="nl-NL" sz="2400" dirty="0" smtClean="0"/>
              <a:t>Duitsland: </a:t>
            </a:r>
            <a:r>
              <a:rPr lang="nl-NL" sz="2400" dirty="0" err="1" smtClean="0"/>
              <a:t>Erich</a:t>
            </a:r>
            <a:r>
              <a:rPr lang="nl-NL" sz="2400" dirty="0" smtClean="0"/>
              <a:t> Maria Remarque </a:t>
            </a:r>
            <a:r>
              <a:rPr lang="nl-NL" sz="2400" i="1" dirty="0" err="1" smtClean="0"/>
              <a:t>Im</a:t>
            </a:r>
            <a:r>
              <a:rPr lang="nl-NL" sz="2400" i="1" dirty="0" smtClean="0"/>
              <a:t> Westen nicht </a:t>
            </a:r>
            <a:r>
              <a:rPr lang="nl-NL" sz="2400" i="1" dirty="0" err="1" smtClean="0"/>
              <a:t>Neues</a:t>
            </a:r>
            <a:r>
              <a:rPr lang="nl-NL" sz="2400" i="1" dirty="0" smtClean="0"/>
              <a:t> ; Ernst </a:t>
            </a:r>
            <a:r>
              <a:rPr lang="nl-NL" sz="2400" i="1" dirty="0" err="1" smtClean="0"/>
              <a:t>Jünger</a:t>
            </a:r>
            <a:r>
              <a:rPr lang="nl-NL" sz="2400" i="1" dirty="0" smtClean="0"/>
              <a:t> </a:t>
            </a:r>
            <a:r>
              <a:rPr lang="nl-NL" sz="2400" i="1" dirty="0" err="1" smtClean="0"/>
              <a:t>Stahlgewittern</a:t>
            </a:r>
            <a:r>
              <a:rPr lang="nl-NL" sz="2400" i="1" dirty="0" smtClean="0"/>
              <a:t> </a:t>
            </a:r>
          </a:p>
          <a:p>
            <a:endParaRPr lang="nl-NL" dirty="0"/>
          </a:p>
        </p:txBody>
      </p:sp>
      <p:sp>
        <p:nvSpPr>
          <p:cNvPr id="3" name="Titel 2"/>
          <p:cNvSpPr>
            <a:spLocks noGrp="1"/>
          </p:cNvSpPr>
          <p:nvPr>
            <p:ph type="title"/>
          </p:nvPr>
        </p:nvSpPr>
        <p:spPr/>
        <p:txBody>
          <a:bodyPr/>
          <a:lstStyle/>
          <a:p>
            <a:r>
              <a:rPr lang="nl-NL" dirty="0" smtClean="0"/>
              <a:t>Wereldliteratuur </a:t>
            </a:r>
            <a:endParaRPr lang="nl-NL" dirty="0"/>
          </a:p>
        </p:txBody>
      </p:sp>
    </p:spTree>
    <p:extLst>
      <p:ext uri="{BB962C8B-B14F-4D97-AF65-F5344CB8AC3E}">
        <p14:creationId xmlns:p14="http://schemas.microsoft.com/office/powerpoint/2010/main" val="2315814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77240" y="4876800"/>
            <a:ext cx="7543800" cy="1144488"/>
          </a:xfrm>
        </p:spPr>
        <p:txBody>
          <a:bodyPr/>
          <a:lstStyle/>
          <a:p>
            <a:r>
              <a:rPr lang="nl-NL" dirty="0" smtClean="0"/>
              <a:t/>
            </a:r>
            <a:br>
              <a:rPr lang="nl-NL" dirty="0" smtClean="0"/>
            </a:br>
            <a:r>
              <a:rPr lang="nl-NL" dirty="0"/>
              <a:t/>
            </a:r>
            <a:br>
              <a:rPr lang="nl-NL" dirty="0"/>
            </a:br>
            <a:r>
              <a:rPr lang="nl-NL" dirty="0" smtClean="0"/>
              <a:t/>
            </a:r>
            <a:br>
              <a:rPr lang="nl-NL" dirty="0" smtClean="0"/>
            </a:br>
            <a:r>
              <a:rPr lang="nl-NL" dirty="0"/>
              <a:t/>
            </a:r>
            <a:br>
              <a:rPr lang="nl-NL" dirty="0"/>
            </a:br>
            <a:r>
              <a:rPr lang="nl-NL" sz="2400" dirty="0" smtClean="0"/>
              <a:t>Siegfried </a:t>
            </a:r>
            <a:r>
              <a:rPr lang="nl-NL" sz="2400" dirty="0" err="1" smtClean="0"/>
              <a:t>Sassoon</a:t>
            </a:r>
            <a:r>
              <a:rPr lang="nl-NL" sz="2400" dirty="0" smtClean="0"/>
              <a:t> &amp; Wilfried Owen maakten kennis met elkaar in Edinburg waar zij behandeld werden voor </a:t>
            </a:r>
            <a:r>
              <a:rPr lang="nl-NL" sz="2400" dirty="0" err="1" smtClean="0"/>
              <a:t>cellshock</a:t>
            </a:r>
            <a:r>
              <a:rPr lang="nl-NL" sz="2400" dirty="0" smtClean="0"/>
              <a:t>. </a:t>
            </a:r>
            <a:endParaRPr lang="nl-NL"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62709"/>
            <a:ext cx="3168352" cy="441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88640"/>
            <a:ext cx="3135635" cy="439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266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133600" y="685801"/>
            <a:ext cx="6096000" cy="5119463"/>
          </a:xfrm>
        </p:spPr>
        <p:txBody>
          <a:bodyPr>
            <a:normAutofit fontScale="85000" lnSpcReduction="20000"/>
          </a:bodyPr>
          <a:lstStyle/>
          <a:p>
            <a:pPr marL="18288" indent="0">
              <a:buNone/>
            </a:pPr>
            <a:r>
              <a:rPr lang="en-US" i="1" dirty="0" smtClean="0"/>
              <a:t>In Flanders Fields</a:t>
            </a:r>
          </a:p>
          <a:p>
            <a:pPr marL="18288" indent="0">
              <a:buNone/>
            </a:pPr>
            <a:r>
              <a:rPr lang="en-US" i="1" dirty="0" smtClean="0"/>
              <a:t>In Flanders Fields the poppies blow</a:t>
            </a:r>
          </a:p>
          <a:p>
            <a:pPr marL="18288" indent="0">
              <a:buNone/>
            </a:pPr>
            <a:r>
              <a:rPr lang="en-US" i="1" dirty="0" smtClean="0"/>
              <a:t>Between the crosses, row on row,</a:t>
            </a:r>
          </a:p>
          <a:p>
            <a:pPr marL="18288" indent="0">
              <a:buNone/>
            </a:pPr>
            <a:r>
              <a:rPr lang="en-US" i="1" dirty="0" smtClean="0"/>
              <a:t>That mark our place; and in the sky</a:t>
            </a:r>
          </a:p>
          <a:p>
            <a:pPr marL="18288" indent="0">
              <a:buNone/>
            </a:pPr>
            <a:r>
              <a:rPr lang="en-US" i="1" dirty="0" smtClean="0"/>
              <a:t>The larks, still bravely singing, fly</a:t>
            </a:r>
          </a:p>
          <a:p>
            <a:pPr marL="18288" indent="0">
              <a:buNone/>
            </a:pPr>
            <a:r>
              <a:rPr lang="en-US" i="1" dirty="0" smtClean="0"/>
              <a:t>Scarce heard amid the guns below</a:t>
            </a:r>
          </a:p>
          <a:p>
            <a:pPr marL="18288" indent="0">
              <a:buNone/>
            </a:pPr>
            <a:r>
              <a:rPr lang="en-US" i="1" dirty="0" smtClean="0"/>
              <a:t>We are the Dead. Short days ago</a:t>
            </a:r>
          </a:p>
          <a:p>
            <a:pPr marL="18288" indent="0">
              <a:buNone/>
            </a:pPr>
            <a:r>
              <a:rPr lang="en-US" i="1" dirty="0" smtClean="0"/>
              <a:t>We lived, felt dawn, saw sunset glow,</a:t>
            </a:r>
          </a:p>
          <a:p>
            <a:pPr marL="18288" indent="0">
              <a:buNone/>
            </a:pPr>
            <a:r>
              <a:rPr lang="en-US" i="1" dirty="0" smtClean="0"/>
              <a:t>Loved, and were loved, and now we lie</a:t>
            </a:r>
          </a:p>
          <a:p>
            <a:pPr marL="18288" indent="0">
              <a:buNone/>
            </a:pPr>
            <a:r>
              <a:rPr lang="en-US" i="1" dirty="0" smtClean="0"/>
              <a:t>In Flanders Fields</a:t>
            </a:r>
          </a:p>
          <a:p>
            <a:pPr marL="18288" indent="0">
              <a:buNone/>
            </a:pPr>
            <a:r>
              <a:rPr lang="en-US" i="1" dirty="0" smtClean="0"/>
              <a:t>Take up our quarrel with the foe:</a:t>
            </a:r>
          </a:p>
          <a:p>
            <a:pPr marL="18288" indent="0">
              <a:buNone/>
            </a:pPr>
            <a:r>
              <a:rPr lang="en-US" i="1" dirty="0" smtClean="0"/>
              <a:t>To you from failing hands we throw</a:t>
            </a:r>
          </a:p>
          <a:p>
            <a:pPr marL="18288" indent="0">
              <a:buNone/>
            </a:pPr>
            <a:r>
              <a:rPr lang="en-US" i="1" dirty="0" smtClean="0"/>
              <a:t>The torch; be yours to hold it high.</a:t>
            </a:r>
          </a:p>
          <a:p>
            <a:pPr marL="18288" indent="0">
              <a:buNone/>
            </a:pPr>
            <a:r>
              <a:rPr lang="en-US" i="1" dirty="0" smtClean="0"/>
              <a:t>If ye break faith with us who die</a:t>
            </a:r>
          </a:p>
          <a:p>
            <a:pPr marL="18288" indent="0">
              <a:buNone/>
            </a:pPr>
            <a:r>
              <a:rPr lang="en-US" i="1" dirty="0" smtClean="0"/>
              <a:t>We shall not sleep, though poppies grow</a:t>
            </a:r>
          </a:p>
          <a:p>
            <a:pPr marL="18288" indent="0">
              <a:buNone/>
            </a:pPr>
            <a:r>
              <a:rPr lang="en-US" i="1" dirty="0" smtClean="0"/>
              <a:t>In Flanders Fields</a:t>
            </a:r>
          </a:p>
          <a:p>
            <a:pPr marL="18288" indent="0">
              <a:buNone/>
            </a:pPr>
            <a:r>
              <a:rPr lang="en-US" dirty="0" smtClean="0"/>
              <a:t>John McCrae</a:t>
            </a:r>
            <a:endParaRPr lang="nl-NL" dirty="0"/>
          </a:p>
        </p:txBody>
      </p:sp>
      <p:sp>
        <p:nvSpPr>
          <p:cNvPr id="5" name="Titel 4"/>
          <p:cNvSpPr>
            <a:spLocks noGrp="1"/>
          </p:cNvSpPr>
          <p:nvPr>
            <p:ph type="title"/>
          </p:nvPr>
        </p:nvSpPr>
        <p:spPr/>
        <p:txBody>
          <a:bodyPr/>
          <a:lstStyle/>
          <a:p>
            <a:r>
              <a:rPr lang="nl-NL" dirty="0" smtClean="0"/>
              <a:t/>
            </a:r>
            <a:br>
              <a:rPr lang="nl-NL" dirty="0" smtClean="0"/>
            </a:br>
            <a:endParaRPr lang="nl-NL" dirty="0"/>
          </a:p>
        </p:txBody>
      </p:sp>
    </p:spTree>
    <p:extLst>
      <p:ext uri="{BB962C8B-B14F-4D97-AF65-F5344CB8AC3E}">
        <p14:creationId xmlns:p14="http://schemas.microsoft.com/office/powerpoint/2010/main" val="2397047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3810" y="1804987"/>
            <a:ext cx="6950943" cy="3064173"/>
          </a:xfrm>
        </p:spPr>
      </p:pic>
      <p:sp>
        <p:nvSpPr>
          <p:cNvPr id="3" name="Titel 2"/>
          <p:cNvSpPr>
            <a:spLocks noGrp="1"/>
          </p:cNvSpPr>
          <p:nvPr>
            <p:ph type="title"/>
          </p:nvPr>
        </p:nvSpPr>
        <p:spPr/>
        <p:txBody>
          <a:bodyPr/>
          <a:lstStyle/>
          <a:p>
            <a:r>
              <a:rPr lang="nl-NL" sz="3600" dirty="0" smtClean="0"/>
              <a:t>Symbool &amp; dubbele betekenis</a:t>
            </a:r>
            <a:endParaRPr lang="nl-NL" sz="3600" dirty="0"/>
          </a:p>
        </p:txBody>
      </p:sp>
    </p:spTree>
    <p:extLst>
      <p:ext uri="{BB962C8B-B14F-4D97-AF65-F5344CB8AC3E}">
        <p14:creationId xmlns:p14="http://schemas.microsoft.com/office/powerpoint/2010/main" val="1422610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77500" lnSpcReduction="20000"/>
          </a:bodyPr>
          <a:lstStyle/>
          <a:p>
            <a:pPr marL="18288" indent="0">
              <a:buNone/>
            </a:pPr>
            <a:r>
              <a:rPr lang="nl-NL" i="1" dirty="0">
                <a:effectLst/>
              </a:rPr>
              <a:t>In Vlaamse velden klappen rozen open </a:t>
            </a:r>
            <a:br>
              <a:rPr lang="nl-NL" i="1" dirty="0">
                <a:effectLst/>
              </a:rPr>
            </a:br>
            <a:r>
              <a:rPr lang="nl-NL" i="1" dirty="0">
                <a:effectLst/>
              </a:rPr>
              <a:t>Tussen witte kruisjes, rij op rij, </a:t>
            </a:r>
            <a:br>
              <a:rPr lang="nl-NL" i="1" dirty="0">
                <a:effectLst/>
              </a:rPr>
            </a:br>
            <a:r>
              <a:rPr lang="nl-NL" i="1" dirty="0">
                <a:effectLst/>
              </a:rPr>
              <a:t>Die onze plaats hier merken, wijl in 't zwerk </a:t>
            </a:r>
            <a:br>
              <a:rPr lang="nl-NL" i="1" dirty="0">
                <a:effectLst/>
              </a:rPr>
            </a:br>
            <a:r>
              <a:rPr lang="nl-NL" i="1" dirty="0">
                <a:effectLst/>
              </a:rPr>
              <a:t>De leeuweriken fluitend werken, onverhoord </a:t>
            </a:r>
            <a:br>
              <a:rPr lang="nl-NL" i="1" dirty="0">
                <a:effectLst/>
              </a:rPr>
            </a:br>
            <a:r>
              <a:rPr lang="nl-NL" i="1" dirty="0">
                <a:effectLst/>
              </a:rPr>
              <a:t>Verstomd door het gebulder op de grond </a:t>
            </a:r>
            <a:br>
              <a:rPr lang="nl-NL" i="1" dirty="0">
                <a:effectLst/>
              </a:rPr>
            </a:br>
            <a:r>
              <a:rPr lang="nl-NL" i="1" dirty="0">
                <a:effectLst/>
              </a:rPr>
              <a:t/>
            </a:r>
            <a:br>
              <a:rPr lang="nl-NL" i="1" dirty="0">
                <a:effectLst/>
              </a:rPr>
            </a:br>
            <a:r>
              <a:rPr lang="nl-NL" i="1" dirty="0">
                <a:effectLst/>
              </a:rPr>
              <a:t>Wij zijn de doden. Zo-even leefden wij. </a:t>
            </a:r>
            <a:br>
              <a:rPr lang="nl-NL" i="1" dirty="0">
                <a:effectLst/>
              </a:rPr>
            </a:br>
            <a:r>
              <a:rPr lang="nl-NL" i="1" dirty="0">
                <a:effectLst/>
              </a:rPr>
              <a:t>Wij dronken dauw. De zon zagen wij zakken. </a:t>
            </a:r>
            <a:br>
              <a:rPr lang="nl-NL" i="1" dirty="0">
                <a:effectLst/>
              </a:rPr>
            </a:br>
            <a:r>
              <a:rPr lang="nl-NL" i="1" dirty="0">
                <a:effectLst/>
              </a:rPr>
              <a:t>Wij kusten en werden gekust. Nu rusten wij </a:t>
            </a:r>
            <a:br>
              <a:rPr lang="nl-NL" i="1" dirty="0">
                <a:effectLst/>
              </a:rPr>
            </a:br>
            <a:r>
              <a:rPr lang="nl-NL" i="1" dirty="0">
                <a:effectLst/>
              </a:rPr>
              <a:t>In Vlaamse velden voor de Vlaamse kust. </a:t>
            </a:r>
            <a:br>
              <a:rPr lang="nl-NL" i="1" dirty="0">
                <a:effectLst/>
              </a:rPr>
            </a:br>
            <a:r>
              <a:rPr lang="nl-NL" i="1" dirty="0">
                <a:effectLst/>
              </a:rPr>
              <a:t/>
            </a:r>
            <a:br>
              <a:rPr lang="nl-NL" i="1" dirty="0">
                <a:effectLst/>
              </a:rPr>
            </a:br>
            <a:r>
              <a:rPr lang="nl-NL" i="1" dirty="0">
                <a:effectLst/>
              </a:rPr>
              <a:t>Toe: trekt gij ons krakeel aan met de vijand. </a:t>
            </a:r>
            <a:br>
              <a:rPr lang="nl-NL" i="1" dirty="0">
                <a:effectLst/>
              </a:rPr>
            </a:br>
            <a:r>
              <a:rPr lang="nl-NL" i="1" dirty="0">
                <a:effectLst/>
              </a:rPr>
              <a:t>Aan u passeren wij, met zwakke hand, de fakkel. </a:t>
            </a:r>
            <a:br>
              <a:rPr lang="nl-NL" i="1" dirty="0">
                <a:effectLst/>
              </a:rPr>
            </a:br>
            <a:r>
              <a:rPr lang="nl-NL" i="1" dirty="0">
                <a:effectLst/>
              </a:rPr>
              <a:t>Houd hem hoog. Weest gíj de helden. Laat de Doden </a:t>
            </a:r>
            <a:br>
              <a:rPr lang="nl-NL" i="1" dirty="0">
                <a:effectLst/>
              </a:rPr>
            </a:br>
            <a:r>
              <a:rPr lang="nl-NL" i="1" dirty="0">
                <a:effectLst/>
              </a:rPr>
              <a:t>Die wij zijn niet stikken of wij vinden slaap noch </a:t>
            </a:r>
            <a:br>
              <a:rPr lang="nl-NL" i="1" dirty="0">
                <a:effectLst/>
              </a:rPr>
            </a:br>
            <a:r>
              <a:rPr lang="nl-NL" i="1" dirty="0">
                <a:effectLst/>
              </a:rPr>
              <a:t>Vrede - ook al klappen zoveel rozen open </a:t>
            </a:r>
            <a:br>
              <a:rPr lang="nl-NL" i="1" dirty="0">
                <a:effectLst/>
              </a:rPr>
            </a:br>
            <a:r>
              <a:rPr lang="nl-NL" i="1" dirty="0">
                <a:effectLst/>
              </a:rPr>
              <a:t>In zovele Vlaamse velden.</a:t>
            </a:r>
            <a:r>
              <a:rPr lang="nl-NL" dirty="0">
                <a:effectLst/>
              </a:rPr>
              <a:t> </a:t>
            </a:r>
            <a:br>
              <a:rPr lang="nl-NL" dirty="0">
                <a:effectLst/>
              </a:rPr>
            </a:br>
            <a:endParaRPr lang="nl-NL" dirty="0"/>
          </a:p>
        </p:txBody>
      </p:sp>
      <p:sp>
        <p:nvSpPr>
          <p:cNvPr id="3" name="Titel 2"/>
          <p:cNvSpPr>
            <a:spLocks noGrp="1"/>
          </p:cNvSpPr>
          <p:nvPr>
            <p:ph type="title"/>
          </p:nvPr>
        </p:nvSpPr>
        <p:spPr/>
        <p:txBody>
          <a:bodyPr/>
          <a:lstStyle/>
          <a:p>
            <a:r>
              <a:rPr lang="nl-NL" sz="4000" dirty="0" smtClean="0"/>
              <a:t>Hertaling door Tom Lanoye</a:t>
            </a:r>
            <a:br>
              <a:rPr lang="nl-NL" sz="4000" dirty="0" smtClean="0"/>
            </a:br>
            <a:r>
              <a:rPr lang="nl-NL" sz="4000" dirty="0" smtClean="0"/>
              <a:t>Uit: </a:t>
            </a:r>
            <a:r>
              <a:rPr lang="nl-NL" sz="4000" i="1" dirty="0" smtClean="0"/>
              <a:t>Niemands land </a:t>
            </a:r>
            <a:endParaRPr lang="nl-NL" sz="4000" i="1" dirty="0"/>
          </a:p>
        </p:txBody>
      </p:sp>
    </p:spTree>
    <p:extLst>
      <p:ext uri="{BB962C8B-B14F-4D97-AF65-F5344CB8AC3E}">
        <p14:creationId xmlns:p14="http://schemas.microsoft.com/office/powerpoint/2010/main" val="1734355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sz="3600" dirty="0" smtClean="0"/>
              <a:t>L-F Céline            E.M. Remarque  </a:t>
            </a:r>
            <a:endParaRPr lang="nl-NL" sz="36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26233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908720"/>
            <a:ext cx="274320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793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39552" y="685801"/>
            <a:ext cx="4176464" cy="3535287"/>
          </a:xfrm>
        </p:spPr>
        <p:txBody>
          <a:bodyPr/>
          <a:lstStyle/>
          <a:p>
            <a:r>
              <a:rPr lang="nl-NL" dirty="0" err="1" smtClean="0"/>
              <a:t>Cyriel</a:t>
            </a:r>
            <a:r>
              <a:rPr lang="nl-NL" dirty="0" smtClean="0"/>
              <a:t>  </a:t>
            </a:r>
            <a:r>
              <a:rPr lang="nl-NL" dirty="0" err="1" smtClean="0"/>
              <a:t>Buysse</a:t>
            </a:r>
            <a:r>
              <a:rPr lang="nl-NL" dirty="0" smtClean="0"/>
              <a:t> – </a:t>
            </a:r>
            <a:r>
              <a:rPr lang="nl-NL" i="1" dirty="0" smtClean="0"/>
              <a:t>Oorlogsvisoenen (</a:t>
            </a:r>
            <a:r>
              <a:rPr lang="nl-NL" dirty="0" smtClean="0"/>
              <a:t> 1915)</a:t>
            </a:r>
          </a:p>
          <a:p>
            <a:r>
              <a:rPr lang="nl-NL" dirty="0" smtClean="0"/>
              <a:t>Ernest Claes – </a:t>
            </a:r>
            <a:r>
              <a:rPr lang="nl-NL" i="1" dirty="0" smtClean="0"/>
              <a:t>Namen 1914 </a:t>
            </a:r>
            <a:r>
              <a:rPr lang="nl-NL" dirty="0" smtClean="0"/>
              <a:t>( 1918)</a:t>
            </a:r>
          </a:p>
          <a:p>
            <a:r>
              <a:rPr lang="nl-NL" dirty="0" smtClean="0"/>
              <a:t>Poëzie van Paul van </a:t>
            </a:r>
            <a:r>
              <a:rPr lang="nl-NL" dirty="0" err="1" smtClean="0"/>
              <a:t>Ostayen</a:t>
            </a:r>
            <a:r>
              <a:rPr lang="nl-NL" dirty="0" smtClean="0"/>
              <a:t> </a:t>
            </a:r>
          </a:p>
          <a:p>
            <a:r>
              <a:rPr lang="nl-NL" dirty="0" smtClean="0"/>
              <a:t>Verder dagboeken </a:t>
            </a:r>
            <a:endParaRPr lang="nl-NL" dirty="0"/>
          </a:p>
        </p:txBody>
      </p:sp>
      <p:sp>
        <p:nvSpPr>
          <p:cNvPr id="3" name="Titel 2"/>
          <p:cNvSpPr>
            <a:spLocks noGrp="1"/>
          </p:cNvSpPr>
          <p:nvPr>
            <p:ph type="title"/>
          </p:nvPr>
        </p:nvSpPr>
        <p:spPr/>
        <p:txBody>
          <a:bodyPr/>
          <a:lstStyle/>
          <a:p>
            <a:r>
              <a:rPr lang="nl-NL" sz="3600" dirty="0" smtClean="0"/>
              <a:t>Vlaamse  literatuur in de oorlog</a:t>
            </a:r>
            <a:endParaRPr lang="nl-NL"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88640"/>
            <a:ext cx="3483527" cy="455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35419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ir">
  <a:themeElements>
    <a:clrScheme name="Elementai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ir">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ir">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113</TotalTime>
  <Words>1430</Words>
  <Application>Microsoft Office PowerPoint</Application>
  <PresentationFormat>Diavoorstelling (4:3)</PresentationFormat>
  <Paragraphs>144</Paragraphs>
  <Slides>18</Slides>
  <Notes>2</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Elementair</vt:lpstr>
      <vt:lpstr>De Eerste Wereldoorlog</vt:lpstr>
      <vt:lpstr>Europese context </vt:lpstr>
      <vt:lpstr>Wereldliteratuur </vt:lpstr>
      <vt:lpstr>    Siegfried Sassoon &amp; Wilfried Owen maakten kennis met elkaar in Edinburg waar zij behandeld werden voor cellshock. </vt:lpstr>
      <vt:lpstr> </vt:lpstr>
      <vt:lpstr>Symbool &amp; dubbele betekenis</vt:lpstr>
      <vt:lpstr>Hertaling door Tom Lanoye Uit: Niemands land </vt:lpstr>
      <vt:lpstr>L-F Céline            E.M. Remarque  </vt:lpstr>
      <vt:lpstr>Vlaamse  literatuur in de oorlog</vt:lpstr>
      <vt:lpstr>Nederlandse literatuur in de oorlog</vt:lpstr>
      <vt:lpstr>T. van Doesburg</vt:lpstr>
      <vt:lpstr>Cabaretteksten hekelen de Nederlandse handelsgeest</vt:lpstr>
      <vt:lpstr>Vlaamse romans (na 2000) </vt:lpstr>
      <vt:lpstr>Godenslaap </vt:lpstr>
      <vt:lpstr>Post voor mevrouw Bromley</vt:lpstr>
      <vt:lpstr>Oorlog en terpentijn </vt:lpstr>
      <vt:lpstr>Meester mitraillette </vt:lpstr>
      <vt:lpstr>De hondeneters </vt:lpstr>
    </vt:vector>
  </TitlesOfParts>
  <Company>FlexusJeugdplein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Eerste Wereldoorlog</dc:title>
  <dc:creator>Wim</dc:creator>
  <cp:lastModifiedBy>Wim</cp:lastModifiedBy>
  <cp:revision>13</cp:revision>
  <dcterms:created xsi:type="dcterms:W3CDTF">2016-02-01T19:40:43Z</dcterms:created>
  <dcterms:modified xsi:type="dcterms:W3CDTF">2016-02-01T21:52:35Z</dcterms:modified>
</cp:coreProperties>
</file>