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3" r:id="rId9"/>
    <p:sldId id="264" r:id="rId10"/>
    <p:sldId id="270" r:id="rId11"/>
    <p:sldId id="265" r:id="rId12"/>
    <p:sldId id="266" r:id="rId13"/>
    <p:sldId id="267" r:id="rId14"/>
    <p:sldId id="268" r:id="rId15"/>
    <p:sldId id="269" r:id="rId1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72D0DB2-545C-4868-B7E7-596467485E2C}" type="datetimeFigureOut">
              <a:rPr lang="nl-NL" smtClean="0"/>
              <a:t>26-2-2015</a:t>
            </a:fld>
            <a:endParaRPr lang="nl-NL"/>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E499C66-52F0-4D7E-A801-15C27FBB5E48}" type="slidenum">
              <a:rPr lang="nl-NL" smtClean="0"/>
              <a:t>‹nr.›</a:t>
            </a:fld>
            <a:endParaRPr lang="nl-NL"/>
          </a:p>
        </p:txBody>
      </p:sp>
    </p:spTree>
    <p:extLst>
      <p:ext uri="{BB962C8B-B14F-4D97-AF65-F5344CB8AC3E}">
        <p14:creationId xmlns:p14="http://schemas.microsoft.com/office/powerpoint/2010/main" val="37104910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6C1FE9-9B00-41CD-AA9C-B359C0FF0CC0}" type="datetimeFigureOut">
              <a:rPr lang="nl-NL" smtClean="0"/>
              <a:t>26-2-2015</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FF0BEB-4AEC-40E4-AB87-B790E5201624}" type="slidenum">
              <a:rPr lang="nl-NL" smtClean="0"/>
              <a:t>‹nr.›</a:t>
            </a:fld>
            <a:endParaRPr lang="nl-NL"/>
          </a:p>
        </p:txBody>
      </p:sp>
    </p:spTree>
    <p:extLst>
      <p:ext uri="{BB962C8B-B14F-4D97-AF65-F5344CB8AC3E}">
        <p14:creationId xmlns:p14="http://schemas.microsoft.com/office/powerpoint/2010/main" val="1749716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nassau-nederlands.nl/vwo/vwo-4/literatuur/literaire-termen1"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www.nassau-nederlands.nl/vwo/vwo-4/literatuur/literaire-termen1/termen-leesverslag" TargetMode="External"/><Relationship Id="rId5" Type="http://schemas.openxmlformats.org/officeDocument/2006/relationships/hyperlink" Target="http://www.nassau-nederlands.nl/vwo/vwo-4/literatuur/literaire-termen1/termen-leesverslag/inhoud" TargetMode="External"/><Relationship Id="rId4" Type="http://schemas.openxmlformats.org/officeDocument/2006/relationships/hyperlink" Target="http://www.nassau-nederlands.nl/vwo/vwo-4/literatuur/literaire-termen1/termen-leesverslag/vertelwijze"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smtClean="0"/>
              <a:t>Richtlijnen leesverslagen vwo na 1880</a:t>
            </a:r>
          </a:p>
          <a:p>
            <a:r>
              <a:rPr lang="nl-NL" sz="1200" kern="1200" dirty="0" smtClean="0">
                <a:solidFill>
                  <a:schemeClr val="tx1"/>
                </a:solidFill>
                <a:effectLst/>
                <a:latin typeface="+mn-lt"/>
                <a:ea typeface="+mn-ea"/>
                <a:cs typeface="+mn-cs"/>
              </a:rPr>
              <a:t>Het leesverslag heeft een vaste opbouw.</a:t>
            </a:r>
            <a:endParaRPr lang="nl-NL" dirty="0" smtClean="0"/>
          </a:p>
          <a:p>
            <a:r>
              <a:rPr lang="nl-NL" sz="1200" b="1" kern="1200" dirty="0" smtClean="0">
                <a:solidFill>
                  <a:schemeClr val="tx1"/>
                </a:solidFill>
                <a:effectLst/>
                <a:latin typeface="+mn-lt"/>
                <a:ea typeface="+mn-ea"/>
                <a:cs typeface="+mn-cs"/>
              </a:rPr>
              <a:t>Let op: zet de vragen / opdrachten boven elk antwoord. Dat is later, als je het leesverslag moet bestuderen, handig.</a:t>
            </a:r>
            <a:r>
              <a:rPr lang="nl-NL" sz="1200" kern="1200" dirty="0" smtClean="0">
                <a:solidFill>
                  <a:schemeClr val="tx1"/>
                </a:solidFill>
                <a:effectLst/>
                <a:latin typeface="+mn-lt"/>
                <a:ea typeface="+mn-ea"/>
                <a:cs typeface="+mn-cs"/>
              </a:rPr>
              <a:t> </a:t>
            </a:r>
            <a:endParaRPr lang="nl-NL" dirty="0" smtClean="0"/>
          </a:p>
          <a:p>
            <a:r>
              <a:rPr lang="nl-NL" sz="1200" kern="1200" dirty="0" smtClean="0">
                <a:solidFill>
                  <a:schemeClr val="tx1"/>
                </a:solidFill>
                <a:effectLst/>
                <a:latin typeface="+mn-lt"/>
                <a:ea typeface="+mn-ea"/>
                <a:cs typeface="+mn-cs"/>
              </a:rPr>
              <a:t>1          Primaire gegevens</a:t>
            </a:r>
            <a:endParaRPr lang="nl-NL" dirty="0" smtClean="0"/>
          </a:p>
          <a:p>
            <a:r>
              <a:rPr lang="nl-NL" sz="1200" kern="1200" dirty="0" smtClean="0">
                <a:solidFill>
                  <a:schemeClr val="tx1"/>
                </a:solidFill>
                <a:effectLst/>
                <a:latin typeface="+mn-lt"/>
                <a:ea typeface="+mn-ea"/>
                <a:cs typeface="+mn-cs"/>
              </a:rPr>
              <a:t>Geef een correcte titelbeschrijving. Noteer eerst de naam van de auteur, daarna de titel (en eventueel ondertitel) van het boek , de plaats en het jaartal van uitgave etc.</a:t>
            </a:r>
            <a:endParaRPr lang="nl-NL" dirty="0" smtClean="0"/>
          </a:p>
          <a:p>
            <a:r>
              <a:rPr lang="nl-NL" sz="1200" kern="1200" dirty="0" smtClean="0">
                <a:solidFill>
                  <a:schemeClr val="tx1"/>
                </a:solidFill>
                <a:effectLst/>
                <a:latin typeface="+mn-lt"/>
                <a:ea typeface="+mn-ea"/>
                <a:cs typeface="+mn-cs"/>
              </a:rPr>
              <a:t>2          Inhoud (samenvatting)</a:t>
            </a:r>
            <a:endParaRPr lang="nl-NL" dirty="0" smtClean="0"/>
          </a:p>
          <a:p>
            <a:r>
              <a:rPr lang="nl-NL" sz="1200" kern="1200" dirty="0" smtClean="0">
                <a:solidFill>
                  <a:schemeClr val="tx1"/>
                </a:solidFill>
                <a:effectLst/>
                <a:latin typeface="+mn-lt"/>
                <a:ea typeface="+mn-ea"/>
                <a:cs typeface="+mn-cs"/>
              </a:rPr>
              <a:t>Deze mag niet korter zijn dan een A4’tje of ongeveer 450 woorden.</a:t>
            </a:r>
            <a:endParaRPr lang="nl-NL" dirty="0" smtClean="0"/>
          </a:p>
          <a:p>
            <a:r>
              <a:rPr lang="nl-NL" sz="1200" kern="1200" dirty="0" smtClean="0">
                <a:solidFill>
                  <a:schemeClr val="tx1"/>
                </a:solidFill>
                <a:effectLst/>
                <a:latin typeface="+mn-lt"/>
                <a:ea typeface="+mn-ea"/>
                <a:cs typeface="+mn-cs"/>
              </a:rPr>
              <a:t>3.         DE VERDIEPING</a:t>
            </a:r>
            <a:endParaRPr lang="nl-NL" dirty="0" smtClean="0"/>
          </a:p>
          <a:p>
            <a:r>
              <a:rPr lang="nl-NL" sz="1200" kern="1200" dirty="0" smtClean="0">
                <a:solidFill>
                  <a:schemeClr val="tx1"/>
                </a:solidFill>
                <a:effectLst/>
                <a:latin typeface="+mn-lt"/>
                <a:ea typeface="+mn-ea"/>
                <a:cs typeface="+mn-cs"/>
              </a:rPr>
              <a:t>3.1       Compositie en tijdsverloop</a:t>
            </a:r>
            <a:endParaRPr lang="nl-NL" dirty="0" smtClean="0"/>
          </a:p>
          <a:p>
            <a:r>
              <a:rPr lang="nl-NL" sz="1200" kern="1200" dirty="0" smtClean="0">
                <a:solidFill>
                  <a:schemeClr val="tx1"/>
                </a:solidFill>
                <a:effectLst/>
                <a:latin typeface="+mn-lt"/>
                <a:ea typeface="+mn-ea"/>
                <a:cs typeface="+mn-cs"/>
              </a:rPr>
              <a:t>In welke tijd speelt het verhaal zich af (bijv. ME, 1675, de jaren ’60, 1998, 2200, de nabije toekomst) en hoeveel tijd verloopt er ongeveer? Wordt het verhaal chronologisch verteld of niet; zitten er veel terugblikken (flashbacks) in?</a:t>
            </a:r>
            <a:endParaRPr lang="nl-NL" dirty="0" smtClean="0"/>
          </a:p>
          <a:p>
            <a:r>
              <a:rPr lang="nl-NL" sz="1200" kern="1200" dirty="0" smtClean="0">
                <a:solidFill>
                  <a:schemeClr val="tx1"/>
                </a:solidFill>
                <a:effectLst/>
                <a:latin typeface="+mn-lt"/>
                <a:ea typeface="+mn-ea"/>
                <a:cs typeface="+mn-cs"/>
              </a:rPr>
              <a:t>Zoek ook uit welke termen uit paragraaf 1.1. van de syllabus </a:t>
            </a:r>
            <a:r>
              <a:rPr lang="nl-NL" sz="1200" kern="1200" dirty="0" smtClean="0">
                <a:solidFill>
                  <a:schemeClr val="tx1"/>
                </a:solidFill>
                <a:effectLst/>
                <a:latin typeface="+mn-lt"/>
                <a:ea typeface="+mn-ea"/>
                <a:cs typeface="+mn-cs"/>
                <a:hlinkClick r:id="rId3"/>
              </a:rPr>
              <a:t>Literaire Termen </a:t>
            </a:r>
            <a:r>
              <a:rPr lang="nl-NL" sz="1200" kern="1200" dirty="0" smtClean="0">
                <a:solidFill>
                  <a:schemeClr val="tx1"/>
                </a:solidFill>
                <a:effectLst/>
                <a:latin typeface="+mn-lt"/>
                <a:ea typeface="+mn-ea"/>
                <a:cs typeface="+mn-cs"/>
              </a:rPr>
              <a:t>op jouw boek van toepassing zijn!</a:t>
            </a:r>
            <a:endParaRPr lang="nl-NL" dirty="0" smtClean="0"/>
          </a:p>
          <a:p>
            <a:r>
              <a:rPr lang="nl-NL" sz="1200" kern="1200" dirty="0" smtClean="0">
                <a:solidFill>
                  <a:schemeClr val="tx1"/>
                </a:solidFill>
                <a:effectLst/>
                <a:latin typeface="+mn-lt"/>
                <a:ea typeface="+mn-ea"/>
                <a:cs typeface="+mn-cs"/>
              </a:rPr>
              <a:t>3.2       Ruimte</a:t>
            </a:r>
            <a:endParaRPr lang="nl-NL" dirty="0" smtClean="0"/>
          </a:p>
          <a:p>
            <a:r>
              <a:rPr lang="nl-NL" sz="1200" kern="1200" dirty="0" smtClean="0">
                <a:solidFill>
                  <a:schemeClr val="tx1"/>
                </a:solidFill>
                <a:effectLst/>
                <a:latin typeface="+mn-lt"/>
                <a:ea typeface="+mn-ea"/>
                <a:cs typeface="+mn-cs"/>
              </a:rPr>
              <a:t>In welke omgeving speelt het verhaal zich af (bijv. stad, eiland, bos, kelder)? Is er sprake van </a:t>
            </a:r>
            <a:r>
              <a:rPr lang="nl-NL" sz="1200" kern="1200" dirty="0" err="1" smtClean="0">
                <a:solidFill>
                  <a:schemeClr val="tx1"/>
                </a:solidFill>
                <a:effectLst/>
                <a:latin typeface="+mn-lt"/>
                <a:ea typeface="+mn-ea"/>
                <a:cs typeface="+mn-cs"/>
              </a:rPr>
              <a:t>plaatswisseling</a:t>
            </a:r>
            <a:r>
              <a:rPr lang="nl-NL" sz="1200" kern="1200" dirty="0" smtClean="0">
                <a:solidFill>
                  <a:schemeClr val="tx1"/>
                </a:solidFill>
                <a:effectLst/>
                <a:latin typeface="+mn-lt"/>
                <a:ea typeface="+mn-ea"/>
                <a:cs typeface="+mn-cs"/>
              </a:rPr>
              <a:t>? Beschrijf de relatie tussen de plaats(wisseling) en het thema.</a:t>
            </a:r>
            <a:endParaRPr lang="nl-NL" dirty="0" smtClean="0"/>
          </a:p>
          <a:p>
            <a:r>
              <a:rPr lang="nl-NL" sz="1200" kern="1200" dirty="0" smtClean="0">
                <a:solidFill>
                  <a:schemeClr val="tx1"/>
                </a:solidFill>
                <a:effectLst/>
                <a:latin typeface="+mn-lt"/>
                <a:ea typeface="+mn-ea"/>
                <a:cs typeface="+mn-cs"/>
              </a:rPr>
              <a:t>3.3       De wijze van vertellen</a:t>
            </a:r>
            <a:endParaRPr lang="nl-NL" dirty="0" smtClean="0"/>
          </a:p>
          <a:p>
            <a:r>
              <a:rPr lang="nl-NL" sz="1200" kern="1200" dirty="0" smtClean="0">
                <a:solidFill>
                  <a:schemeClr val="tx1"/>
                </a:solidFill>
                <a:effectLst/>
                <a:latin typeface="+mn-lt"/>
                <a:ea typeface="+mn-ea"/>
                <a:cs typeface="+mn-cs"/>
              </a:rPr>
              <a:t>Zie hiervoor paragraaf 1.3 van de syllabus </a:t>
            </a:r>
            <a:r>
              <a:rPr lang="nl-NL" sz="1200" kern="1200" dirty="0" smtClean="0">
                <a:solidFill>
                  <a:schemeClr val="tx1"/>
                </a:solidFill>
                <a:effectLst/>
                <a:latin typeface="+mn-lt"/>
                <a:ea typeface="+mn-ea"/>
                <a:cs typeface="+mn-cs"/>
                <a:hlinkClick r:id="rId4"/>
              </a:rPr>
              <a:t>Literaire Termen</a:t>
            </a:r>
            <a:r>
              <a:rPr lang="nl-NL" sz="1200" kern="1200" dirty="0" smtClean="0">
                <a:solidFill>
                  <a:schemeClr val="tx1"/>
                </a:solidFill>
                <a:effectLst/>
                <a:latin typeface="+mn-lt"/>
                <a:ea typeface="+mn-ea"/>
                <a:cs typeface="+mn-cs"/>
              </a:rPr>
              <a:t>.</a:t>
            </a:r>
            <a:endParaRPr lang="nl-NL" dirty="0" smtClean="0"/>
          </a:p>
          <a:p>
            <a:r>
              <a:rPr lang="nl-NL" sz="1200" kern="1200" dirty="0" smtClean="0">
                <a:solidFill>
                  <a:schemeClr val="tx1"/>
                </a:solidFill>
                <a:effectLst/>
                <a:latin typeface="+mn-lt"/>
                <a:ea typeface="+mn-ea"/>
                <a:cs typeface="+mn-cs"/>
              </a:rPr>
              <a:t>3.4       Thema en motieven</a:t>
            </a:r>
            <a:endParaRPr lang="nl-NL" dirty="0" smtClean="0"/>
          </a:p>
          <a:p>
            <a:r>
              <a:rPr lang="nl-NL" sz="1200" kern="1200" dirty="0" smtClean="0">
                <a:solidFill>
                  <a:schemeClr val="tx1"/>
                </a:solidFill>
                <a:effectLst/>
                <a:latin typeface="+mn-lt"/>
                <a:ea typeface="+mn-ea"/>
                <a:cs typeface="+mn-cs"/>
              </a:rPr>
              <a:t>Zie hiervoor paragraaf 1.2 van de syllabus </a:t>
            </a:r>
            <a:r>
              <a:rPr lang="nl-NL" sz="1200" kern="1200" dirty="0" smtClean="0">
                <a:solidFill>
                  <a:schemeClr val="tx1"/>
                </a:solidFill>
                <a:effectLst/>
                <a:latin typeface="+mn-lt"/>
                <a:ea typeface="+mn-ea"/>
                <a:cs typeface="+mn-cs"/>
                <a:hlinkClick r:id="rId5"/>
              </a:rPr>
              <a:t>Literaire Termen</a:t>
            </a:r>
            <a:r>
              <a:rPr lang="nl-NL" sz="1200" kern="1200" dirty="0" smtClean="0">
                <a:solidFill>
                  <a:schemeClr val="tx1"/>
                </a:solidFill>
                <a:effectLst/>
                <a:latin typeface="+mn-lt"/>
                <a:ea typeface="+mn-ea"/>
                <a:cs typeface="+mn-cs"/>
              </a:rPr>
              <a:t>.</a:t>
            </a:r>
            <a:endParaRPr lang="nl-NL" dirty="0" smtClean="0"/>
          </a:p>
          <a:p>
            <a:r>
              <a:rPr lang="nl-NL" sz="1200" kern="1200" dirty="0" smtClean="0">
                <a:solidFill>
                  <a:schemeClr val="tx1"/>
                </a:solidFill>
                <a:effectLst/>
                <a:latin typeface="+mn-lt"/>
                <a:ea typeface="+mn-ea"/>
                <a:cs typeface="+mn-cs"/>
              </a:rPr>
              <a:t>Je moet voor dit onderdeel als secundaire literatuur per se een van de volgende naslagwerken raadplegen: de </a:t>
            </a:r>
            <a:r>
              <a:rPr lang="nl-NL" sz="1200" i="1" kern="1200" dirty="0" smtClean="0">
                <a:solidFill>
                  <a:schemeClr val="tx1"/>
                </a:solidFill>
                <a:effectLst/>
                <a:latin typeface="+mn-lt"/>
                <a:ea typeface="+mn-ea"/>
                <a:cs typeface="+mn-cs"/>
              </a:rPr>
              <a:t>Uittrekselbank</a:t>
            </a:r>
            <a:r>
              <a:rPr lang="nl-NL" sz="1200" kern="1200" dirty="0" smtClean="0">
                <a:solidFill>
                  <a:schemeClr val="tx1"/>
                </a:solidFill>
                <a:effectLst/>
                <a:latin typeface="+mn-lt"/>
                <a:ea typeface="+mn-ea"/>
                <a:cs typeface="+mn-cs"/>
              </a:rPr>
              <a:t>, het </a:t>
            </a:r>
            <a:r>
              <a:rPr lang="nl-NL" sz="1200" i="1" kern="1200" dirty="0" smtClean="0">
                <a:solidFill>
                  <a:schemeClr val="tx1"/>
                </a:solidFill>
                <a:effectLst/>
                <a:latin typeface="+mn-lt"/>
                <a:ea typeface="+mn-ea"/>
                <a:cs typeface="+mn-cs"/>
              </a:rPr>
              <a:t>Lexicon van Literaire Werken</a:t>
            </a:r>
            <a:r>
              <a:rPr lang="nl-NL" sz="1200" kern="1200" dirty="0" smtClean="0">
                <a:solidFill>
                  <a:schemeClr val="tx1"/>
                </a:solidFill>
                <a:effectLst/>
                <a:latin typeface="+mn-lt"/>
                <a:ea typeface="+mn-ea"/>
                <a:cs typeface="+mn-cs"/>
              </a:rPr>
              <a:t>, het </a:t>
            </a:r>
            <a:r>
              <a:rPr lang="nl-NL" sz="1200" i="1" kern="1200" dirty="0" smtClean="0">
                <a:solidFill>
                  <a:schemeClr val="tx1"/>
                </a:solidFill>
                <a:effectLst/>
                <a:latin typeface="+mn-lt"/>
                <a:ea typeface="+mn-ea"/>
                <a:cs typeface="+mn-cs"/>
              </a:rPr>
              <a:t>Kritisch Lexicon van de Moderne Nederlandstalige Literatuur</a:t>
            </a:r>
            <a:r>
              <a:rPr lang="nl-NL" sz="1200" kern="1200" dirty="0" smtClean="0">
                <a:solidFill>
                  <a:schemeClr val="tx1"/>
                </a:solidFill>
                <a:effectLst/>
                <a:latin typeface="+mn-lt"/>
                <a:ea typeface="+mn-ea"/>
                <a:cs typeface="+mn-cs"/>
              </a:rPr>
              <a:t>. Mocht hierin informatie over het door jou gelezen boek ontbreken, gebruik dan bij voorkeur een van de naslagwerken waarnaar in het mediatheekprogramma </a:t>
            </a:r>
            <a:r>
              <a:rPr lang="nl-NL" sz="1200" kern="1200" dirty="0" err="1" smtClean="0">
                <a:solidFill>
                  <a:schemeClr val="tx1"/>
                </a:solidFill>
                <a:effectLst/>
                <a:latin typeface="+mn-lt"/>
                <a:ea typeface="+mn-ea"/>
                <a:cs typeface="+mn-cs"/>
              </a:rPr>
              <a:t>Bidofact</a:t>
            </a:r>
            <a:r>
              <a:rPr lang="nl-NL" sz="1200" kern="1200" dirty="0" smtClean="0">
                <a:solidFill>
                  <a:schemeClr val="tx1"/>
                </a:solidFill>
                <a:effectLst/>
                <a:latin typeface="+mn-lt"/>
                <a:ea typeface="+mn-ea"/>
                <a:cs typeface="+mn-cs"/>
              </a:rPr>
              <a:t> wordt verwezen.</a:t>
            </a:r>
            <a:endParaRPr lang="nl-NL" dirty="0" smtClean="0"/>
          </a:p>
          <a:p>
            <a:r>
              <a:rPr lang="nl-NL" sz="1200" kern="1200" dirty="0" smtClean="0">
                <a:solidFill>
                  <a:schemeClr val="tx1"/>
                </a:solidFill>
                <a:effectLst/>
                <a:latin typeface="+mn-lt"/>
                <a:ea typeface="+mn-ea"/>
                <a:cs typeface="+mn-cs"/>
              </a:rPr>
              <a:t>3.5.      Personages</a:t>
            </a:r>
            <a:endParaRPr lang="nl-NL" dirty="0" smtClean="0"/>
          </a:p>
          <a:p>
            <a:r>
              <a:rPr lang="nl-NL" sz="1200" kern="1200" dirty="0" smtClean="0">
                <a:solidFill>
                  <a:schemeClr val="tx1"/>
                </a:solidFill>
                <a:effectLst/>
                <a:latin typeface="+mn-lt"/>
                <a:ea typeface="+mn-ea"/>
                <a:cs typeface="+mn-cs"/>
              </a:rPr>
              <a:t>Geef een karaktertypering van de vier belangrijkste personages.</a:t>
            </a:r>
            <a:endParaRPr lang="nl-NL" dirty="0" smtClean="0"/>
          </a:p>
          <a:p>
            <a:r>
              <a:rPr lang="nl-NL" sz="1200" kern="1200" dirty="0" smtClean="0">
                <a:solidFill>
                  <a:schemeClr val="tx1"/>
                </a:solidFill>
                <a:effectLst/>
                <a:latin typeface="+mn-lt"/>
                <a:ea typeface="+mn-ea"/>
                <a:cs typeface="+mn-cs"/>
              </a:rPr>
              <a:t>3.5.      Titel, ondertitel en motto</a:t>
            </a:r>
            <a:endParaRPr lang="nl-NL" dirty="0" smtClean="0"/>
          </a:p>
          <a:p>
            <a:r>
              <a:rPr lang="nl-NL" sz="1200" kern="1200" dirty="0" smtClean="0">
                <a:solidFill>
                  <a:schemeClr val="tx1"/>
                </a:solidFill>
                <a:effectLst/>
                <a:latin typeface="+mn-lt"/>
                <a:ea typeface="+mn-ea"/>
                <a:cs typeface="+mn-cs"/>
              </a:rPr>
              <a:t>Motto: zie paragraaf 1.2 van de syllabus </a:t>
            </a:r>
            <a:r>
              <a:rPr lang="nl-NL" sz="1200" kern="1200" dirty="0" smtClean="0">
                <a:solidFill>
                  <a:schemeClr val="tx1"/>
                </a:solidFill>
                <a:effectLst/>
                <a:latin typeface="+mn-lt"/>
                <a:ea typeface="+mn-ea"/>
                <a:cs typeface="+mn-cs"/>
                <a:hlinkClick r:id="rId6"/>
              </a:rPr>
              <a:t>Literaire Termen</a:t>
            </a:r>
            <a:r>
              <a:rPr lang="nl-NL" sz="1200" kern="1200" dirty="0" smtClean="0">
                <a:solidFill>
                  <a:schemeClr val="tx1"/>
                </a:solidFill>
                <a:effectLst/>
                <a:latin typeface="+mn-lt"/>
                <a:ea typeface="+mn-ea"/>
                <a:cs typeface="+mn-cs"/>
              </a:rPr>
              <a:t>.</a:t>
            </a:r>
            <a:endParaRPr lang="nl-NL" dirty="0" smtClean="0"/>
          </a:p>
          <a:p>
            <a:r>
              <a:rPr lang="nl-NL" sz="1200" kern="1200" dirty="0" smtClean="0">
                <a:solidFill>
                  <a:schemeClr val="tx1"/>
                </a:solidFill>
                <a:effectLst/>
                <a:latin typeface="+mn-lt"/>
                <a:ea typeface="+mn-ea"/>
                <a:cs typeface="+mn-cs"/>
              </a:rPr>
              <a:t>3.6       Relatie tussen tekst en auteur</a:t>
            </a:r>
            <a:endParaRPr lang="nl-NL" dirty="0" smtClean="0"/>
          </a:p>
          <a:p>
            <a:r>
              <a:rPr lang="nl-NL" sz="1200" kern="1200" dirty="0" smtClean="0">
                <a:solidFill>
                  <a:schemeClr val="tx1"/>
                </a:solidFill>
                <a:effectLst/>
                <a:latin typeface="+mn-lt"/>
                <a:ea typeface="+mn-ea"/>
                <a:cs typeface="+mn-cs"/>
              </a:rPr>
              <a:t>Zoek uit in hoeverre er verband is tussen het boek en de persoonlijkheid, levensloop of opvattingen van de auteur. Zie hiervoor de secundaire literatuur die hierboven is genoemd bij Thema en motieven .</a:t>
            </a:r>
            <a:endParaRPr lang="nl-NL" dirty="0" smtClean="0"/>
          </a:p>
          <a:p>
            <a:r>
              <a:rPr lang="nl-NL" sz="1200" kern="1200" dirty="0" smtClean="0">
                <a:solidFill>
                  <a:schemeClr val="tx1"/>
                </a:solidFill>
                <a:effectLst/>
                <a:latin typeface="+mn-lt"/>
                <a:ea typeface="+mn-ea"/>
                <a:cs typeface="+mn-cs"/>
              </a:rPr>
              <a:t>4.         De persoonlijke beoordeling</a:t>
            </a:r>
            <a:endParaRPr lang="nl-NL" dirty="0" smtClean="0"/>
          </a:p>
          <a:p>
            <a:r>
              <a:rPr lang="nl-NL" sz="1200" kern="1200" dirty="0" smtClean="0">
                <a:solidFill>
                  <a:schemeClr val="tx1"/>
                </a:solidFill>
                <a:effectLst/>
                <a:latin typeface="+mn-lt"/>
                <a:ea typeface="+mn-ea"/>
                <a:cs typeface="+mn-cs"/>
              </a:rPr>
              <a:t>Schrijf een beoordeling waarin je jouw mening over het boek onderbouwt door op allerlei kanten van het boek (inhoud, stijl, personages etc.) in te gaan.</a:t>
            </a:r>
            <a:endParaRPr lang="nl-NL" dirty="0" smtClean="0"/>
          </a:p>
          <a:p>
            <a:r>
              <a:rPr lang="nl-NL" sz="1200" kern="1200" dirty="0" smtClean="0">
                <a:solidFill>
                  <a:schemeClr val="tx1"/>
                </a:solidFill>
                <a:effectLst/>
                <a:latin typeface="+mn-lt"/>
                <a:ea typeface="+mn-ea"/>
                <a:cs typeface="+mn-cs"/>
              </a:rPr>
              <a:t>5.         Literaire vormen</a:t>
            </a:r>
            <a:endParaRPr lang="nl-NL" dirty="0" smtClean="0"/>
          </a:p>
          <a:p>
            <a:r>
              <a:rPr lang="nl-NL" sz="1200" kern="1200" dirty="0" smtClean="0">
                <a:solidFill>
                  <a:schemeClr val="tx1"/>
                </a:solidFill>
                <a:effectLst/>
                <a:latin typeface="+mn-lt"/>
                <a:ea typeface="+mn-ea"/>
                <a:cs typeface="+mn-cs"/>
              </a:rPr>
              <a:t>Deel het boek in bij een van de drie hoofdgenres en geef zo nauwkeurig mogelijk een </a:t>
            </a:r>
            <a:r>
              <a:rPr lang="nl-NL" sz="1200" kern="1200" dirty="0" err="1" smtClean="0">
                <a:solidFill>
                  <a:schemeClr val="tx1"/>
                </a:solidFill>
                <a:effectLst/>
                <a:latin typeface="+mn-lt"/>
                <a:ea typeface="+mn-ea"/>
                <a:cs typeface="+mn-cs"/>
              </a:rPr>
              <a:t>subgenre</a:t>
            </a:r>
            <a:r>
              <a:rPr lang="nl-NL" sz="1200" kern="1200" dirty="0" smtClean="0">
                <a:solidFill>
                  <a:schemeClr val="tx1"/>
                </a:solidFill>
                <a:effectLst/>
                <a:latin typeface="+mn-lt"/>
                <a:ea typeface="+mn-ea"/>
                <a:cs typeface="+mn-cs"/>
              </a:rPr>
              <a:t> aan (bijv. wanneer dat in geraadpleegde secundaire literatuur wordt vermeld).</a:t>
            </a:r>
            <a:endParaRPr lang="nl-NL" dirty="0" smtClean="0"/>
          </a:p>
          <a:p>
            <a:r>
              <a:rPr lang="nl-NL" b="1" dirty="0" smtClean="0"/>
              <a:t> </a:t>
            </a:r>
          </a:p>
          <a:p>
            <a:endParaRPr lang="nl-NL" dirty="0"/>
          </a:p>
        </p:txBody>
      </p:sp>
      <p:sp>
        <p:nvSpPr>
          <p:cNvPr id="4" name="Tijdelijke aanduiding voor dianummer 3"/>
          <p:cNvSpPr>
            <a:spLocks noGrp="1"/>
          </p:cNvSpPr>
          <p:nvPr>
            <p:ph type="sldNum" sz="quarter" idx="10"/>
          </p:nvPr>
        </p:nvSpPr>
        <p:spPr/>
        <p:txBody>
          <a:bodyPr/>
          <a:lstStyle/>
          <a:p>
            <a:fld id="{2BFF0BEB-4AEC-40E4-AB87-B790E5201624}" type="slidenum">
              <a:rPr lang="nl-NL" smtClean="0"/>
              <a:t>2</a:t>
            </a:fld>
            <a:endParaRPr lang="nl-NL"/>
          </a:p>
        </p:txBody>
      </p:sp>
    </p:spTree>
    <p:extLst>
      <p:ext uri="{BB962C8B-B14F-4D97-AF65-F5344CB8AC3E}">
        <p14:creationId xmlns:p14="http://schemas.microsoft.com/office/powerpoint/2010/main" val="1431996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Maarten ‘t Hart schreef het werk al in 1971. </a:t>
            </a:r>
            <a:endParaRPr lang="nl-NL" dirty="0"/>
          </a:p>
        </p:txBody>
      </p:sp>
      <p:sp>
        <p:nvSpPr>
          <p:cNvPr id="4" name="Tijdelijke aanduiding voor dianummer 3"/>
          <p:cNvSpPr>
            <a:spLocks noGrp="1"/>
          </p:cNvSpPr>
          <p:nvPr>
            <p:ph type="sldNum" sz="quarter" idx="10"/>
          </p:nvPr>
        </p:nvSpPr>
        <p:spPr/>
        <p:txBody>
          <a:bodyPr/>
          <a:lstStyle/>
          <a:p>
            <a:fld id="{2BFF0BEB-4AEC-40E4-AB87-B790E5201624}" type="slidenum">
              <a:rPr lang="nl-NL" smtClean="0"/>
              <a:t>3</a:t>
            </a:fld>
            <a:endParaRPr lang="nl-NL"/>
          </a:p>
        </p:txBody>
      </p:sp>
    </p:spTree>
    <p:extLst>
      <p:ext uri="{BB962C8B-B14F-4D97-AF65-F5344CB8AC3E}">
        <p14:creationId xmlns:p14="http://schemas.microsoft.com/office/powerpoint/2010/main" val="2785566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nl-NL" smtClean="0"/>
              <a:t>Klik om de stijl te bewerken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4F9EE8E8-8992-471C-8A75-F329979AFC78}" type="datetimeFigureOut">
              <a:rPr lang="nl-NL" smtClean="0"/>
              <a:t>26-2-2015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3AB3829-C5CD-42B9-AB3F-9B36A8A28A61}" type="slidenum">
              <a:rPr lang="nl-NL" smtClean="0"/>
              <a:t>‹nr.›</a:t>
            </a:fld>
            <a:endParaRPr lang="nl-NL"/>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4F9EE8E8-8992-471C-8A75-F329979AFC78}" type="datetimeFigureOut">
              <a:rPr lang="nl-NL" smtClean="0"/>
              <a:t>26-2-2015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3AB3829-C5CD-42B9-AB3F-9B36A8A28A61}"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4F9EE8E8-8992-471C-8A75-F329979AFC78}" type="datetimeFigureOut">
              <a:rPr lang="nl-NL" smtClean="0"/>
              <a:t>26-2-2015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3AB3829-C5CD-42B9-AB3F-9B36A8A28A61}"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4F9EE8E8-8992-471C-8A75-F329979AFC78}" type="datetimeFigureOut">
              <a:rPr lang="nl-NL" smtClean="0"/>
              <a:t>26-2-2015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3AB3829-C5CD-42B9-AB3F-9B36A8A28A61}"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nl-NL" smtClean="0"/>
              <a:t>Klik om de stijl te bewerken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4F9EE8E8-8992-471C-8A75-F329979AFC78}" type="datetimeFigureOut">
              <a:rPr lang="nl-NL" smtClean="0"/>
              <a:t>26-2-2015</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A3AB3829-C5CD-42B9-AB3F-9B36A8A28A61}" type="slidenum">
              <a:rPr lang="nl-NL" smtClean="0"/>
              <a:t>‹nr.›</a:t>
            </a:fld>
            <a:endParaRPr lang="nl-NL"/>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Date Placeholder 4"/>
          <p:cNvSpPr>
            <a:spLocks noGrp="1"/>
          </p:cNvSpPr>
          <p:nvPr>
            <p:ph type="dt" sz="half" idx="10"/>
          </p:nvPr>
        </p:nvSpPr>
        <p:spPr/>
        <p:txBody>
          <a:bodyPr/>
          <a:lstStyle/>
          <a:p>
            <a:fld id="{4F9EE8E8-8992-471C-8A75-F329979AFC78}" type="datetimeFigureOut">
              <a:rPr lang="nl-NL" smtClean="0"/>
              <a:t>26-2-2015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A3AB3829-C5CD-42B9-AB3F-9B36A8A28A61}"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Date Placeholder 6"/>
          <p:cNvSpPr>
            <a:spLocks noGrp="1"/>
          </p:cNvSpPr>
          <p:nvPr>
            <p:ph type="dt" sz="half" idx="10"/>
          </p:nvPr>
        </p:nvSpPr>
        <p:spPr/>
        <p:txBody>
          <a:bodyPr/>
          <a:lstStyle/>
          <a:p>
            <a:fld id="{4F9EE8E8-8992-471C-8A75-F329979AFC78}" type="datetimeFigureOut">
              <a:rPr lang="nl-NL" smtClean="0"/>
              <a:t>26-2-2015</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A3AB3829-C5CD-42B9-AB3F-9B36A8A28A61}" type="slidenum">
              <a:rPr lang="nl-NL" smtClean="0"/>
              <a:t>‹nr.›</a:t>
            </a:fld>
            <a:endParaRPr lang="nl-NL"/>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4F9EE8E8-8992-471C-8A75-F329979AFC78}" type="datetimeFigureOut">
              <a:rPr lang="nl-NL" smtClean="0"/>
              <a:t>26-2-2015</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A3AB3829-C5CD-42B9-AB3F-9B36A8A28A61}"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9EE8E8-8992-471C-8A75-F329979AFC78}" type="datetimeFigureOut">
              <a:rPr lang="nl-NL" smtClean="0"/>
              <a:t>26-2-2015</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A3AB3829-C5CD-42B9-AB3F-9B36A8A28A61}"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nl-NL" smtClean="0"/>
              <a:t>Klik om de stijl te bewerken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4F9EE8E8-8992-471C-8A75-F329979AFC78}" type="datetimeFigureOut">
              <a:rPr lang="nl-NL" smtClean="0"/>
              <a:t>26-2-2015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A3AB3829-C5CD-42B9-AB3F-9B36A8A28A61}" type="slidenum">
              <a:rPr lang="nl-NL" smtClean="0"/>
              <a:t>‹nr.›</a:t>
            </a:fld>
            <a:endParaRPr lang="nl-NL"/>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nl-NL" smtClean="0"/>
              <a:t>Klik om de stijl te bewerken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4F9EE8E8-8992-471C-8A75-F329979AFC78}" type="datetimeFigureOut">
              <a:rPr lang="nl-NL" smtClean="0"/>
              <a:t>26-2-2015</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A3AB3829-C5CD-42B9-AB3F-9B36A8A28A61}"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nl-NL" smtClean="0"/>
              <a:t>Klik om de stijl te bewerken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4F9EE8E8-8992-471C-8A75-F329979AFC78}" type="datetimeFigureOut">
              <a:rPr lang="nl-NL" smtClean="0"/>
              <a:t>26-2-2015</a:t>
            </a:fld>
            <a:endParaRPr lang="nl-NL"/>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nl-NL"/>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A3AB3829-C5CD-42B9-AB3F-9B36A8A28A61}" type="slidenum">
              <a:rPr lang="nl-NL" smtClean="0"/>
              <a:t>‹nr.›</a:t>
            </a:fld>
            <a:endParaRPr lang="nl-NL"/>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rot="157411">
            <a:off x="762000" y="3200400"/>
            <a:ext cx="7543800" cy="1524000"/>
          </a:xfrm>
        </p:spPr>
        <p:txBody>
          <a:bodyPr/>
          <a:lstStyle/>
          <a:p>
            <a:r>
              <a:rPr lang="nl-NL" dirty="0" smtClean="0">
                <a:latin typeface="Arial" panose="020B0604020202020204" pitchFamily="34" charset="0"/>
                <a:cs typeface="Arial" panose="020B0604020202020204" pitchFamily="34" charset="0"/>
              </a:rPr>
              <a:t>Maarten ‘t Hart Een vlucht regenwulpen </a:t>
            </a:r>
            <a:endParaRPr lang="nl-NL" dirty="0">
              <a:latin typeface="Arial" panose="020B0604020202020204" pitchFamily="34" charset="0"/>
              <a:cs typeface="Arial" panose="020B0604020202020204" pitchFamily="34" charset="0"/>
            </a:endParaRPr>
          </a:p>
        </p:txBody>
      </p:sp>
      <p:sp>
        <p:nvSpPr>
          <p:cNvPr id="3" name="Ondertitel 2"/>
          <p:cNvSpPr>
            <a:spLocks noGrp="1"/>
          </p:cNvSpPr>
          <p:nvPr>
            <p:ph type="subTitle" idx="1"/>
          </p:nvPr>
        </p:nvSpPr>
        <p:spPr/>
        <p:txBody>
          <a:bodyPr>
            <a:normAutofit lnSpcReduction="10000"/>
          </a:bodyPr>
          <a:lstStyle/>
          <a:p>
            <a:endParaRPr lang="nl-NL" dirty="0">
              <a:latin typeface="Arial" panose="020B0604020202020204" pitchFamily="34" charset="0"/>
              <a:cs typeface="Arial" panose="020B0604020202020204" pitchFamily="34" charset="0"/>
            </a:endParaRPr>
          </a:p>
          <a:p>
            <a:r>
              <a:rPr lang="nl-NL" dirty="0" smtClean="0">
                <a:latin typeface="Arial" panose="020B0604020202020204" pitchFamily="34" charset="0"/>
                <a:cs typeface="Arial" panose="020B0604020202020204" pitchFamily="34" charset="0"/>
              </a:rPr>
              <a:t>Samenvatting en analyse</a:t>
            </a:r>
          </a:p>
          <a:p>
            <a:endParaRPr lang="nl-NL" dirty="0">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6481" y="3429000"/>
            <a:ext cx="2089988" cy="24482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33251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3.5 Titel en ondertitel </a:t>
            </a:r>
            <a:endParaRPr lang="nl-NL" dirty="0"/>
          </a:p>
        </p:txBody>
      </p:sp>
      <p:sp>
        <p:nvSpPr>
          <p:cNvPr id="3" name="Tijdelijke aanduiding voor inhoud 2"/>
          <p:cNvSpPr>
            <a:spLocks noGrp="1"/>
          </p:cNvSpPr>
          <p:nvPr>
            <p:ph idx="1"/>
          </p:nvPr>
        </p:nvSpPr>
        <p:spPr/>
        <p:txBody>
          <a:bodyPr>
            <a:normAutofit fontScale="92500"/>
          </a:bodyPr>
          <a:lstStyle/>
          <a:p>
            <a:r>
              <a:rPr lang="nl-NL" dirty="0">
                <a:latin typeface="+mj-lt"/>
              </a:rPr>
              <a:t>De moeder van de hoofdpersoon is na een vreselijk ziekbed gestorven aan keelkanker.  </a:t>
            </a:r>
          </a:p>
          <a:p>
            <a:r>
              <a:rPr lang="nl-NL" dirty="0">
                <a:latin typeface="+mj-lt"/>
              </a:rPr>
              <a:t>De dag voordat zij sterft komen twee hypocriete ouderlingen en dreigen met hel en verdoemenis omdat moeder niet uitverkoren is en gezondigd heeft tegen de heilige geest. Maarten jaagt ze het huis uit. </a:t>
            </a:r>
          </a:p>
          <a:p>
            <a:r>
              <a:rPr lang="nl-NL" dirty="0">
                <a:latin typeface="+mj-lt"/>
              </a:rPr>
              <a:t>Op de dag dat de moeder sterft, vliegt een vlucht regenwulpen over. Regenwulpen zijn zeldzaam, misschien net als zijn gevoel voor zijn moeder</a:t>
            </a:r>
            <a:r>
              <a:rPr lang="nl-NL" dirty="0" smtClean="0">
                <a:latin typeface="+mj-lt"/>
              </a:rPr>
              <a:t>.</a:t>
            </a:r>
          </a:p>
          <a:p>
            <a:r>
              <a:rPr lang="nl-NL" dirty="0" smtClean="0">
                <a:latin typeface="+mj-lt"/>
              </a:rPr>
              <a:t>Er is geen ondertitel.</a:t>
            </a:r>
            <a:endParaRPr lang="nl-NL" dirty="0">
              <a:latin typeface="+mj-lt"/>
            </a:endParaRPr>
          </a:p>
        </p:txBody>
      </p:sp>
    </p:spTree>
    <p:extLst>
      <p:ext uri="{BB962C8B-B14F-4D97-AF65-F5344CB8AC3E}">
        <p14:creationId xmlns:p14="http://schemas.microsoft.com/office/powerpoint/2010/main" val="3384006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smtClean="0"/>
              <a:t>3.5 b. motto </a:t>
            </a:r>
            <a:endParaRPr lang="nl-NL" dirty="0"/>
          </a:p>
        </p:txBody>
      </p:sp>
      <p:sp>
        <p:nvSpPr>
          <p:cNvPr id="3" name="Tijdelijke aanduiding voor inhoud 2"/>
          <p:cNvSpPr>
            <a:spLocks noGrp="1"/>
          </p:cNvSpPr>
          <p:nvPr>
            <p:ph idx="1"/>
          </p:nvPr>
        </p:nvSpPr>
        <p:spPr/>
        <p:txBody>
          <a:bodyPr>
            <a:noAutofit/>
          </a:bodyPr>
          <a:lstStyle/>
          <a:p>
            <a:r>
              <a:rPr lang="nl-NL" i="1" dirty="0">
                <a:latin typeface="+mj-lt"/>
              </a:rPr>
              <a:t>Zondag 10</a:t>
            </a:r>
          </a:p>
          <a:p>
            <a:r>
              <a:rPr lang="nl-NL" i="1" dirty="0">
                <a:latin typeface="+mj-lt"/>
              </a:rPr>
              <a:t>Vraag 27: Wat verstaat gij onder de voorzienigheid Gods?</a:t>
            </a:r>
          </a:p>
          <a:p>
            <a:r>
              <a:rPr lang="nl-NL" i="1" dirty="0">
                <a:latin typeface="+mj-lt"/>
              </a:rPr>
              <a:t>Antw. De almachtige en alomtegenwoordige kracht Gods, door welke Hij hemel en aarde, mitsgaders alle schepselen, gelijk als met zijn hand nog onderhoudt, en alzo regeert, dat loof en gras, regen en droogte, vruchtbare en onvruchtbare jaren, </a:t>
            </a:r>
            <a:r>
              <a:rPr lang="nl-NL" i="1" dirty="0" err="1">
                <a:latin typeface="+mj-lt"/>
              </a:rPr>
              <a:t>spijze</a:t>
            </a:r>
            <a:r>
              <a:rPr lang="nl-NL" i="1" dirty="0">
                <a:latin typeface="+mj-lt"/>
              </a:rPr>
              <a:t> en drank, gezondheid en krankheid, rijkdom en armoede, en alle dingen, niet bij geval, maar van zijn vaderlijke hand ons toekomen</a:t>
            </a:r>
            <a:r>
              <a:rPr lang="nl-NL" i="1" dirty="0" smtClean="0">
                <a:latin typeface="+mj-lt"/>
              </a:rPr>
              <a:t>.</a:t>
            </a:r>
          </a:p>
          <a:p>
            <a:r>
              <a:rPr lang="nl-NL" dirty="0" smtClean="0">
                <a:latin typeface="+mj-lt"/>
              </a:rPr>
              <a:t>Maarten heeft zijn geloof verloren en kan zich dus niet vinden in deze tekst, i.t.t. zijn ouders. Ook de dood van zijn moeder kan hij niet als de wil van God zien.</a:t>
            </a:r>
            <a:endParaRPr lang="nl-NL" dirty="0">
              <a:latin typeface="+mj-lt"/>
            </a:endParaRPr>
          </a:p>
          <a:p>
            <a:endParaRPr lang="nl-NL" dirty="0"/>
          </a:p>
        </p:txBody>
      </p:sp>
    </p:spTree>
    <p:extLst>
      <p:ext uri="{BB962C8B-B14F-4D97-AF65-F5344CB8AC3E}">
        <p14:creationId xmlns:p14="http://schemas.microsoft.com/office/powerpoint/2010/main" val="3741860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3.6 Personages</a:t>
            </a:r>
            <a:endParaRPr lang="nl-NL" dirty="0"/>
          </a:p>
        </p:txBody>
      </p:sp>
      <p:sp>
        <p:nvSpPr>
          <p:cNvPr id="3" name="Tijdelijke aanduiding voor inhoud 2"/>
          <p:cNvSpPr>
            <a:spLocks noGrp="1"/>
          </p:cNvSpPr>
          <p:nvPr>
            <p:ph idx="1"/>
          </p:nvPr>
        </p:nvSpPr>
        <p:spPr/>
        <p:txBody>
          <a:bodyPr>
            <a:normAutofit fontScale="85000" lnSpcReduction="20000"/>
          </a:bodyPr>
          <a:lstStyle/>
          <a:p>
            <a:r>
              <a:rPr lang="nl-NL" sz="2800" dirty="0" smtClean="0">
                <a:latin typeface="+mj-lt"/>
              </a:rPr>
              <a:t>Maarten- Intelligente, eenzame jongen, man. Celbioloog. Geobsedeerd door Martha en de dood, romanticus. Kan ook driftig en koppig zijn.</a:t>
            </a:r>
          </a:p>
          <a:p>
            <a:r>
              <a:rPr lang="nl-NL" sz="2800" dirty="0" smtClean="0">
                <a:latin typeface="+mj-lt"/>
              </a:rPr>
              <a:t>Moeder – Zachtaardige vrouw, gelovig (sterft op de verjaardag van Maarten: verbondenheid.)</a:t>
            </a:r>
          </a:p>
          <a:p>
            <a:r>
              <a:rPr lang="nl-NL" sz="2800" dirty="0" smtClean="0">
                <a:latin typeface="+mj-lt"/>
              </a:rPr>
              <a:t>Vader – Strenge, gelovige tuinder.   </a:t>
            </a:r>
          </a:p>
          <a:p>
            <a:r>
              <a:rPr lang="nl-NL" sz="2800" dirty="0" smtClean="0">
                <a:latin typeface="+mj-lt"/>
              </a:rPr>
              <a:t>Martha – Onbereikbare jeugdliefde</a:t>
            </a:r>
          </a:p>
          <a:p>
            <a:r>
              <a:rPr lang="nl-NL" sz="2800" dirty="0" smtClean="0">
                <a:latin typeface="+mj-lt"/>
              </a:rPr>
              <a:t>Jacob – Jacqueline – Bevriend stel, vanuit de studie vrienden  </a:t>
            </a:r>
          </a:p>
          <a:p>
            <a:r>
              <a:rPr lang="nl-NL" sz="2800" dirty="0" smtClean="0">
                <a:latin typeface="+mj-lt"/>
              </a:rPr>
              <a:t>Martha’s zusje, Adrienne </a:t>
            </a:r>
            <a:r>
              <a:rPr lang="nl-NL" sz="2800" dirty="0" err="1" smtClean="0">
                <a:latin typeface="+mj-lt"/>
              </a:rPr>
              <a:t>Ponchard</a:t>
            </a:r>
            <a:r>
              <a:rPr lang="nl-NL" sz="2800" dirty="0" smtClean="0">
                <a:latin typeface="+mj-lt"/>
              </a:rPr>
              <a:t> , </a:t>
            </a:r>
            <a:r>
              <a:rPr lang="nl-NL" sz="2800" dirty="0" err="1" smtClean="0">
                <a:latin typeface="+mj-lt"/>
              </a:rPr>
              <a:t>Hertha</a:t>
            </a:r>
            <a:r>
              <a:rPr lang="nl-NL" sz="2800" dirty="0" smtClean="0">
                <a:latin typeface="+mj-lt"/>
              </a:rPr>
              <a:t> -  </a:t>
            </a:r>
            <a:r>
              <a:rPr lang="nl-NL" sz="2800" dirty="0" err="1" smtClean="0">
                <a:latin typeface="+mj-lt"/>
              </a:rPr>
              <a:t>Substituutvrouwen</a:t>
            </a:r>
            <a:r>
              <a:rPr lang="nl-NL" sz="2800" dirty="0" smtClean="0">
                <a:latin typeface="+mj-lt"/>
              </a:rPr>
              <a:t>. </a:t>
            </a:r>
            <a:endParaRPr lang="nl-NL" sz="2800" dirty="0">
              <a:latin typeface="+mj-lt"/>
            </a:endParaRPr>
          </a:p>
        </p:txBody>
      </p:sp>
    </p:spTree>
    <p:extLst>
      <p:ext uri="{BB962C8B-B14F-4D97-AF65-F5344CB8AC3E}">
        <p14:creationId xmlns:p14="http://schemas.microsoft.com/office/powerpoint/2010/main" val="1573396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3.7 Relatie tekst en auteur</a:t>
            </a:r>
            <a:endParaRPr lang="nl-NL" dirty="0"/>
          </a:p>
        </p:txBody>
      </p:sp>
      <p:sp>
        <p:nvSpPr>
          <p:cNvPr id="3" name="Tijdelijke aanduiding voor inhoud 2"/>
          <p:cNvSpPr>
            <a:spLocks noGrp="1"/>
          </p:cNvSpPr>
          <p:nvPr>
            <p:ph idx="1"/>
          </p:nvPr>
        </p:nvSpPr>
        <p:spPr/>
        <p:txBody>
          <a:bodyPr>
            <a:normAutofit/>
          </a:bodyPr>
          <a:lstStyle/>
          <a:p>
            <a:r>
              <a:rPr lang="nl-NL" sz="3200" dirty="0">
                <a:latin typeface="Arial" panose="020B0604020202020204" pitchFamily="34" charset="0"/>
                <a:cs typeface="Arial" panose="020B0604020202020204" pitchFamily="34" charset="0"/>
              </a:rPr>
              <a:t>Herkenbare elementen: Maassluis, school, </a:t>
            </a:r>
            <a:r>
              <a:rPr lang="nl-NL" sz="3200" dirty="0" smtClean="0">
                <a:latin typeface="Arial" panose="020B0604020202020204" pitchFamily="34" charset="0"/>
                <a:cs typeface="Arial" panose="020B0604020202020204" pitchFamily="34" charset="0"/>
              </a:rPr>
              <a:t>HBS, kerk</a:t>
            </a:r>
            <a:r>
              <a:rPr lang="nl-NL" sz="3200" dirty="0">
                <a:latin typeface="Arial" panose="020B0604020202020204" pitchFamily="34" charset="0"/>
                <a:cs typeface="Arial" panose="020B0604020202020204" pitchFamily="34" charset="0"/>
              </a:rPr>
              <a:t>, Leiden.</a:t>
            </a:r>
          </a:p>
          <a:p>
            <a:r>
              <a:rPr lang="nl-NL" sz="3200" dirty="0">
                <a:latin typeface="Arial" panose="020B0604020202020204" pitchFamily="34" charset="0"/>
                <a:cs typeface="Arial" panose="020B0604020202020204" pitchFamily="34" charset="0"/>
              </a:rPr>
              <a:t>Verdraaide elementen: kwekerij, keelkanker van moeder, celbioloog.</a:t>
            </a:r>
          </a:p>
          <a:p>
            <a:endParaRPr lang="nl-NL"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003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
            </a:r>
            <a:br>
              <a:rPr lang="nl-NL" dirty="0" smtClean="0"/>
            </a:br>
            <a:r>
              <a:rPr lang="nl-NL" dirty="0" smtClean="0"/>
              <a:t>4. Beoordeling</a:t>
            </a:r>
            <a:endParaRPr lang="nl-NL" dirty="0"/>
          </a:p>
        </p:txBody>
      </p:sp>
      <p:sp>
        <p:nvSpPr>
          <p:cNvPr id="3" name="Tijdelijke aanduiding voor inhoud 2"/>
          <p:cNvSpPr>
            <a:spLocks noGrp="1"/>
          </p:cNvSpPr>
          <p:nvPr>
            <p:ph idx="1"/>
          </p:nvPr>
        </p:nvSpPr>
        <p:spPr>
          <a:xfrm>
            <a:off x="827584" y="692696"/>
            <a:ext cx="7842448" cy="4111352"/>
          </a:xfrm>
        </p:spPr>
        <p:txBody>
          <a:bodyPr>
            <a:noAutofit/>
          </a:bodyPr>
          <a:lstStyle/>
          <a:p>
            <a:pPr lvl="2"/>
            <a:endParaRPr lang="nl-NL" sz="2400" dirty="0" smtClean="0">
              <a:latin typeface="+mj-lt"/>
            </a:endParaRPr>
          </a:p>
          <a:p>
            <a:pPr lvl="2"/>
            <a:r>
              <a:rPr lang="nl-NL" sz="2400" dirty="0" smtClean="0">
                <a:latin typeface="+mj-lt"/>
              </a:rPr>
              <a:t>Maak voor je beoordeling gebruik van verschillende soorten argumenten: stilistisch, structureel, moreel, vernieuwing-, intentioneel, realistisch, emotioneel.</a:t>
            </a:r>
          </a:p>
          <a:p>
            <a:pPr lvl="2"/>
            <a:r>
              <a:rPr lang="nl-NL" sz="2400" dirty="0" smtClean="0">
                <a:latin typeface="+mj-lt"/>
              </a:rPr>
              <a:t>Bijvoorbeeld: Ik vond het een goed boek omdat het afwisselend is door de  verspringing in tijd (structureel), maar minder goed omdat het niet zo origineel is. Ik vond het goed dat de schijnheiligheid en hardheid van de ouderlingen t.o.v. de moede wordt aangepakt (moreel).</a:t>
            </a:r>
          </a:p>
          <a:p>
            <a:pPr marL="0" indent="0">
              <a:buNone/>
            </a:pPr>
            <a:r>
              <a:rPr lang="nl-NL" dirty="0" smtClean="0">
                <a:latin typeface="+mj-lt"/>
              </a:rPr>
              <a:t>    	De beschrijvingen en dialogen zijn prettig om te 	lezen qua woordkeuze en zinsopbouw 	(stilistisch). Al met is het boek een aanrader.</a:t>
            </a:r>
            <a:endParaRPr lang="nl-NL" dirty="0">
              <a:latin typeface="+mj-lt"/>
            </a:endParaRPr>
          </a:p>
        </p:txBody>
      </p:sp>
    </p:spTree>
    <p:extLst>
      <p:ext uri="{BB962C8B-B14F-4D97-AF65-F5344CB8AC3E}">
        <p14:creationId xmlns:p14="http://schemas.microsoft.com/office/powerpoint/2010/main" val="1218862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5. Genre </a:t>
            </a:r>
            <a:endParaRPr lang="nl-NL" dirty="0"/>
          </a:p>
        </p:txBody>
      </p:sp>
      <p:sp>
        <p:nvSpPr>
          <p:cNvPr id="3" name="Tijdelijke aanduiding voor inhoud 2"/>
          <p:cNvSpPr>
            <a:spLocks noGrp="1"/>
          </p:cNvSpPr>
          <p:nvPr>
            <p:ph idx="1"/>
          </p:nvPr>
        </p:nvSpPr>
        <p:spPr/>
        <p:txBody>
          <a:bodyPr>
            <a:noAutofit/>
          </a:bodyPr>
          <a:lstStyle/>
          <a:p>
            <a:r>
              <a:rPr lang="nl-NL" sz="3600" dirty="0" smtClean="0">
                <a:latin typeface="Arial" panose="020B0604020202020204" pitchFamily="34" charset="0"/>
                <a:cs typeface="Arial" panose="020B0604020202020204" pitchFamily="34" charset="0"/>
              </a:rPr>
              <a:t>Een vlucht regenwulpen is fictie, epiek en  een psychologische roman. De hoofdpersoon maakt een ontwikkeling door en zijn jeugd wordt beschreven, daarom kan het werk ook een ontwikkelingsroman genoemd worden.   </a:t>
            </a:r>
            <a:endParaRPr lang="nl-NL"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4396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Onderdelen van het leesverslag </a:t>
            </a:r>
            <a:r>
              <a:rPr lang="nl-NL" dirty="0" smtClean="0"/>
              <a:t/>
            </a:r>
            <a:br>
              <a:rPr lang="nl-NL" dirty="0" smtClean="0"/>
            </a:br>
            <a:r>
              <a:rPr lang="nl-NL" dirty="0"/>
              <a:t/>
            </a:r>
            <a:br>
              <a:rPr lang="nl-NL" dirty="0"/>
            </a:br>
            <a:r>
              <a:rPr lang="nl-NL" dirty="0" smtClean="0"/>
              <a:t/>
            </a:r>
            <a:br>
              <a:rPr lang="nl-NL" dirty="0" smtClean="0"/>
            </a:br>
            <a:r>
              <a:rPr lang="nl-NL" dirty="0" smtClean="0"/>
              <a:t>(</a:t>
            </a:r>
            <a:r>
              <a:rPr lang="nl-NL" dirty="0"/>
              <a:t>nassau-nederlands.nl)</a:t>
            </a:r>
            <a:br>
              <a:rPr lang="nl-NL" dirty="0"/>
            </a:br>
            <a:endParaRPr lang="nl-NL" dirty="0"/>
          </a:p>
        </p:txBody>
      </p:sp>
      <p:sp>
        <p:nvSpPr>
          <p:cNvPr id="3" name="Tijdelijke aanduiding voor inhoud 2"/>
          <p:cNvSpPr>
            <a:spLocks noGrp="1"/>
          </p:cNvSpPr>
          <p:nvPr>
            <p:ph idx="1"/>
          </p:nvPr>
        </p:nvSpPr>
        <p:spPr>
          <a:xfrm>
            <a:off x="762000" y="685800"/>
            <a:ext cx="7543800" cy="2527176"/>
          </a:xfrm>
        </p:spPr>
        <p:txBody>
          <a:bodyPr/>
          <a:lstStyle/>
          <a:p>
            <a:endParaRPr lang="nl-NL" dirty="0"/>
          </a:p>
        </p:txBody>
      </p:sp>
    </p:spTree>
    <p:extLst>
      <p:ext uri="{BB962C8B-B14F-4D97-AF65-F5344CB8AC3E}">
        <p14:creationId xmlns:p14="http://schemas.microsoft.com/office/powerpoint/2010/main" val="3669352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 Primaire gegevens</a:t>
            </a:r>
            <a:endParaRPr lang="nl-NL" dirty="0"/>
          </a:p>
        </p:txBody>
      </p:sp>
      <p:sp>
        <p:nvSpPr>
          <p:cNvPr id="3" name="Tijdelijke aanduiding voor inhoud 2"/>
          <p:cNvSpPr>
            <a:spLocks noGrp="1"/>
          </p:cNvSpPr>
          <p:nvPr>
            <p:ph idx="1"/>
          </p:nvPr>
        </p:nvSpPr>
        <p:spPr/>
        <p:txBody>
          <a:bodyPr>
            <a:noAutofit/>
          </a:bodyPr>
          <a:lstStyle/>
          <a:p>
            <a:r>
              <a:rPr lang="nl-NL" sz="3600" dirty="0" smtClean="0">
                <a:latin typeface="+mj-lt"/>
              </a:rPr>
              <a:t>Maarten ‘t Hart, </a:t>
            </a:r>
            <a:r>
              <a:rPr lang="nl-NL" sz="3600" dirty="0">
                <a:latin typeface="+mj-lt"/>
              </a:rPr>
              <a:t>Een vlucht </a:t>
            </a:r>
            <a:r>
              <a:rPr lang="nl-NL" sz="3600" dirty="0" smtClean="0">
                <a:latin typeface="+mj-lt"/>
              </a:rPr>
              <a:t>regenwulpen </a:t>
            </a:r>
          </a:p>
          <a:p>
            <a:r>
              <a:rPr lang="nl-NL" sz="3600" dirty="0" smtClean="0">
                <a:latin typeface="+mj-lt"/>
              </a:rPr>
              <a:t>Eerste druk: 1978 bij de Arbeiderspers, Amsterdam.</a:t>
            </a:r>
          </a:p>
          <a:p>
            <a:r>
              <a:rPr lang="nl-NL" sz="3600" dirty="0" smtClean="0">
                <a:latin typeface="+mj-lt"/>
              </a:rPr>
              <a:t>Zesenzestigste druk: november 2014 t.g.v. Nederland leest door (CPNB)</a:t>
            </a:r>
            <a:endParaRPr lang="nl-NL" sz="3600" dirty="0">
              <a:latin typeface="+mj-lt"/>
            </a:endParaRPr>
          </a:p>
        </p:txBody>
      </p:sp>
    </p:spTree>
    <p:extLst>
      <p:ext uri="{BB962C8B-B14F-4D97-AF65-F5344CB8AC3E}">
        <p14:creationId xmlns:p14="http://schemas.microsoft.com/office/powerpoint/2010/main" val="2456514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2. Samenvatting van de Inhoud</a:t>
            </a:r>
            <a:endParaRPr lang="nl-NL" dirty="0"/>
          </a:p>
        </p:txBody>
      </p:sp>
      <p:sp>
        <p:nvSpPr>
          <p:cNvPr id="3" name="Tijdelijke aanduiding voor inhoud 2"/>
          <p:cNvSpPr>
            <a:spLocks noGrp="1"/>
          </p:cNvSpPr>
          <p:nvPr>
            <p:ph idx="1"/>
          </p:nvPr>
        </p:nvSpPr>
        <p:spPr/>
        <p:txBody>
          <a:bodyPr>
            <a:normAutofit/>
          </a:bodyPr>
          <a:lstStyle/>
          <a:p>
            <a:r>
              <a:rPr lang="nl-NL" sz="3600" dirty="0" smtClean="0">
                <a:latin typeface="+mj-lt"/>
              </a:rPr>
              <a:t>Zie hiervoor: Lexicon van literaire werken 39, aug. 1998 </a:t>
            </a:r>
          </a:p>
          <a:p>
            <a:r>
              <a:rPr lang="nl-NL" sz="3600" dirty="0" smtClean="0">
                <a:latin typeface="+mj-lt"/>
              </a:rPr>
              <a:t>Te vinden in de mediatheek</a:t>
            </a:r>
            <a:endParaRPr lang="nl-NL" sz="3600" dirty="0">
              <a:latin typeface="+mj-lt"/>
            </a:endParaRPr>
          </a:p>
        </p:txBody>
      </p:sp>
    </p:spTree>
    <p:extLst>
      <p:ext uri="{BB962C8B-B14F-4D97-AF65-F5344CB8AC3E}">
        <p14:creationId xmlns:p14="http://schemas.microsoft.com/office/powerpoint/2010/main" val="3580767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3. De verdieping </a:t>
            </a:r>
            <a:endParaRPr lang="nl-NL" dirty="0"/>
          </a:p>
        </p:txBody>
      </p:sp>
      <p:sp>
        <p:nvSpPr>
          <p:cNvPr id="3" name="Tijdelijke aanduiding voor inhoud 2"/>
          <p:cNvSpPr>
            <a:spLocks noGrp="1"/>
          </p:cNvSpPr>
          <p:nvPr>
            <p:ph idx="1"/>
          </p:nvPr>
        </p:nvSpPr>
        <p:spPr/>
        <p:txBody>
          <a:bodyPr/>
          <a:lstStyle/>
          <a:p>
            <a:r>
              <a:rPr lang="nl-NL" dirty="0" smtClean="0">
                <a:latin typeface="+mj-lt"/>
              </a:rPr>
              <a:t>3.1 Compositie en tijdsverloop</a:t>
            </a:r>
          </a:p>
          <a:p>
            <a:r>
              <a:rPr lang="nl-NL" dirty="0" smtClean="0">
                <a:latin typeface="+mj-lt"/>
              </a:rPr>
              <a:t>3.2 Ruimte</a:t>
            </a:r>
          </a:p>
          <a:p>
            <a:r>
              <a:rPr lang="nl-NL" dirty="0" smtClean="0">
                <a:latin typeface="+mj-lt"/>
              </a:rPr>
              <a:t>3.3 Wijze van vertellen</a:t>
            </a:r>
          </a:p>
          <a:p>
            <a:r>
              <a:rPr lang="nl-NL" dirty="0" smtClean="0">
                <a:latin typeface="+mj-lt"/>
              </a:rPr>
              <a:t>3.4 Thema en motieven</a:t>
            </a:r>
          </a:p>
          <a:p>
            <a:r>
              <a:rPr lang="nl-NL" dirty="0" smtClean="0">
                <a:latin typeface="+mj-lt"/>
              </a:rPr>
              <a:t>3.5 Titel, ondertitel en motto</a:t>
            </a:r>
          </a:p>
          <a:p>
            <a:r>
              <a:rPr lang="nl-NL" dirty="0" smtClean="0">
                <a:latin typeface="+mj-lt"/>
              </a:rPr>
              <a:t>3.6 Personages </a:t>
            </a:r>
          </a:p>
          <a:p>
            <a:r>
              <a:rPr lang="nl-NL" dirty="0" smtClean="0">
                <a:latin typeface="+mj-lt"/>
              </a:rPr>
              <a:t>3.7 Relatie tekst en auteur</a:t>
            </a:r>
            <a:endParaRPr lang="nl-NL" dirty="0">
              <a:latin typeface="+mj-lt"/>
            </a:endParaRPr>
          </a:p>
        </p:txBody>
      </p:sp>
    </p:spTree>
    <p:extLst>
      <p:ext uri="{BB962C8B-B14F-4D97-AF65-F5344CB8AC3E}">
        <p14:creationId xmlns:p14="http://schemas.microsoft.com/office/powerpoint/2010/main" val="1447112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3.1 Compositie en tijdverloop </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latin typeface="Arial" panose="020B0604020202020204" pitchFamily="34" charset="0"/>
                <a:cs typeface="Arial" panose="020B0604020202020204" pitchFamily="34" charset="0"/>
              </a:rPr>
              <a:t>Er zijn 23 hoofdstukken, elk met een titel, bijna altijd een zelfstandig </a:t>
            </a:r>
            <a:r>
              <a:rPr lang="nl-NL" dirty="0">
                <a:latin typeface="Arial" panose="020B0604020202020204" pitchFamily="34" charset="0"/>
                <a:cs typeface="Arial" panose="020B0604020202020204" pitchFamily="34" charset="0"/>
              </a:rPr>
              <a:t>naamwoord</a:t>
            </a:r>
            <a:r>
              <a:rPr lang="nl-NL" dirty="0" smtClean="0">
                <a:latin typeface="Arial" panose="020B0604020202020204" pitchFamily="34" charset="0"/>
                <a:cs typeface="Arial" panose="020B0604020202020204" pitchFamily="34" charset="0"/>
              </a:rPr>
              <a:t>, soms met een bezittelijk voornaamwoord: </a:t>
            </a:r>
            <a:r>
              <a:rPr lang="nl-NL" i="1" dirty="0" smtClean="0">
                <a:latin typeface="Arial" panose="020B0604020202020204" pitchFamily="34" charset="0"/>
                <a:cs typeface="Arial" panose="020B0604020202020204" pitchFamily="34" charset="0"/>
              </a:rPr>
              <a:t>mijn zomer, mijn vader, mijn moeder</a:t>
            </a:r>
            <a:r>
              <a:rPr lang="nl-NL" dirty="0" smtClean="0">
                <a:latin typeface="Arial" panose="020B0604020202020204" pitchFamily="34" charset="0"/>
                <a:cs typeface="Arial" panose="020B0604020202020204" pitchFamily="34" charset="0"/>
              </a:rPr>
              <a:t>. De hoofstukken zijn ongelijk qua lengte. </a:t>
            </a:r>
          </a:p>
          <a:p>
            <a:r>
              <a:rPr lang="nl-NL" dirty="0" smtClean="0">
                <a:latin typeface="Arial" panose="020B0604020202020204" pitchFamily="34" charset="0"/>
                <a:cs typeface="Arial" panose="020B0604020202020204" pitchFamily="34" charset="0"/>
              </a:rPr>
              <a:t>De roman  heeft een verhaallijn waarin het heden 15 dagen opschuift. Het heden is niet in onze tijd, maar wel na de Tweede Wereldoorlog. Er zijn auto’s, er is telefoon. Er is geen internet. Maarten is ongeveer 30 jaar. </a:t>
            </a:r>
          </a:p>
          <a:p>
            <a:r>
              <a:rPr lang="nl-NL" dirty="0" smtClean="0">
                <a:latin typeface="Arial" panose="020B0604020202020204" pitchFamily="34" charset="0"/>
                <a:cs typeface="Arial" panose="020B0604020202020204" pitchFamily="34" charset="0"/>
              </a:rPr>
              <a:t>Het verleden: vanaf het vierde jaar van Maarten. Herinneringen aan zijn lagere en middelbare schooltijd en zijn studietijd</a:t>
            </a:r>
            <a:r>
              <a:rPr lang="nl-NL" dirty="0">
                <a:latin typeface="Arial" panose="020B0604020202020204" pitchFamily="34" charset="0"/>
                <a:cs typeface="Arial" panose="020B0604020202020204" pitchFamily="34" charset="0"/>
              </a:rPr>
              <a:t>. De roman heeft drie niet aangegeven delen: Jeugd, Liefde voor Martha, Reis naar Bern. </a:t>
            </a:r>
            <a:r>
              <a:rPr lang="nl-NL" dirty="0" smtClean="0">
                <a:latin typeface="Arial" panose="020B0604020202020204" pitchFamily="34" charset="0"/>
                <a:cs typeface="Arial" panose="020B0604020202020204" pitchFamily="34" charset="0"/>
              </a:rPr>
              <a:t>In het </a:t>
            </a:r>
            <a:r>
              <a:rPr lang="nl-NL" dirty="0" err="1" smtClean="0">
                <a:latin typeface="Arial" panose="020B0604020202020204" pitchFamily="34" charset="0"/>
                <a:cs typeface="Arial" panose="020B0604020202020204" pitchFamily="34" charset="0"/>
              </a:rPr>
              <a:t>laatse</a:t>
            </a:r>
            <a:r>
              <a:rPr lang="nl-NL" dirty="0" smtClean="0">
                <a:latin typeface="Arial" panose="020B0604020202020204" pitchFamily="34" charset="0"/>
                <a:cs typeface="Arial" panose="020B0604020202020204" pitchFamily="34" charset="0"/>
              </a:rPr>
              <a:t> deel zijn geen flashbacks.</a:t>
            </a:r>
            <a:endParaRPr lang="nl-NL" dirty="0">
              <a:latin typeface="Arial" panose="020B0604020202020204" pitchFamily="34" charset="0"/>
              <a:cs typeface="Arial" panose="020B0604020202020204" pitchFamily="34" charset="0"/>
            </a:endParaRPr>
          </a:p>
          <a:p>
            <a:endParaRPr lang="nl-NL" dirty="0" smtClean="0">
              <a:latin typeface="Arial" panose="020B0604020202020204" pitchFamily="34" charset="0"/>
              <a:cs typeface="Arial" panose="020B0604020202020204" pitchFamily="34" charset="0"/>
            </a:endParaRPr>
          </a:p>
          <a:p>
            <a:endParaRPr lang="nl-NL" dirty="0"/>
          </a:p>
        </p:txBody>
      </p:sp>
    </p:spTree>
    <p:extLst>
      <p:ext uri="{BB962C8B-B14F-4D97-AF65-F5344CB8AC3E}">
        <p14:creationId xmlns:p14="http://schemas.microsoft.com/office/powerpoint/2010/main" val="4028868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3.2 Ruimte </a:t>
            </a:r>
            <a:endParaRPr lang="nl-NL" dirty="0"/>
          </a:p>
        </p:txBody>
      </p:sp>
      <p:sp>
        <p:nvSpPr>
          <p:cNvPr id="3" name="Tijdelijke aanduiding voor inhoud 2"/>
          <p:cNvSpPr>
            <a:spLocks noGrp="1"/>
          </p:cNvSpPr>
          <p:nvPr>
            <p:ph idx="1"/>
          </p:nvPr>
        </p:nvSpPr>
        <p:spPr/>
        <p:txBody>
          <a:bodyPr/>
          <a:lstStyle/>
          <a:p>
            <a:r>
              <a:rPr lang="nl-NL" dirty="0" smtClean="0">
                <a:latin typeface="+mj-lt"/>
              </a:rPr>
              <a:t>Veel plaatsen: druivenkas, huis, de rietlanden,  jaagpad, Maassluis, Vlaardingen, school, gymnasium, kerk, kerkplein, Leiden, Bern, </a:t>
            </a:r>
            <a:r>
              <a:rPr lang="nl-NL" dirty="0" err="1" smtClean="0">
                <a:latin typeface="+mj-lt"/>
              </a:rPr>
              <a:t>Jungfrau</a:t>
            </a:r>
            <a:r>
              <a:rPr lang="nl-NL" dirty="0" smtClean="0">
                <a:latin typeface="+mj-lt"/>
              </a:rPr>
              <a:t>,  Zwitserland. </a:t>
            </a:r>
          </a:p>
          <a:p>
            <a:r>
              <a:rPr lang="nl-NL" dirty="0" smtClean="0">
                <a:latin typeface="+mj-lt"/>
              </a:rPr>
              <a:t>Vaak ondersteunt de ruimte de thematiek. Het plein met de kerk&gt; angst voor God, eenzaamheid. De </a:t>
            </a:r>
            <a:r>
              <a:rPr lang="nl-NL" dirty="0" err="1" smtClean="0">
                <a:latin typeface="+mj-lt"/>
              </a:rPr>
              <a:t>Jungfrau</a:t>
            </a:r>
            <a:r>
              <a:rPr lang="nl-NL" dirty="0" smtClean="0">
                <a:latin typeface="+mj-lt"/>
              </a:rPr>
              <a:t>&gt; eenzaamheid.    </a:t>
            </a:r>
            <a:endParaRPr lang="nl-NL" dirty="0">
              <a:latin typeface="+mj-lt"/>
            </a:endParaRPr>
          </a:p>
        </p:txBody>
      </p:sp>
    </p:spTree>
    <p:extLst>
      <p:ext uri="{BB962C8B-B14F-4D97-AF65-F5344CB8AC3E}">
        <p14:creationId xmlns:p14="http://schemas.microsoft.com/office/powerpoint/2010/main" val="1905010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3.3 Wijze van vertellen </a:t>
            </a:r>
            <a:endParaRPr lang="nl-NL" dirty="0"/>
          </a:p>
        </p:txBody>
      </p:sp>
      <p:sp>
        <p:nvSpPr>
          <p:cNvPr id="3" name="Tijdelijke aanduiding voor inhoud 2"/>
          <p:cNvSpPr>
            <a:spLocks noGrp="1"/>
          </p:cNvSpPr>
          <p:nvPr>
            <p:ph idx="1"/>
          </p:nvPr>
        </p:nvSpPr>
        <p:spPr/>
        <p:txBody>
          <a:bodyPr/>
          <a:lstStyle/>
          <a:p>
            <a:r>
              <a:rPr lang="nl-NL" dirty="0" smtClean="0">
                <a:latin typeface="Arial" panose="020B0604020202020204" pitchFamily="34" charset="0"/>
                <a:cs typeface="Arial" panose="020B0604020202020204" pitchFamily="34" charset="0"/>
              </a:rPr>
              <a:t>Ik-verteller. Het hele verhaal, inclusief de terugblikken, wordt verteld vanuit Maarten. Dat maakt het verhaal persoonlijker, maar ook eenzijdiger. Alleen uit de dialogen zou je soms een ander standpunt kunnen afleiden, maar ook die komen uit de herinnering van Maarten. </a:t>
            </a:r>
            <a:endParaRPr lang="nl-N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9772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3.4 Thema en motieven </a:t>
            </a:r>
            <a:endParaRPr lang="nl-NL" dirty="0"/>
          </a:p>
        </p:txBody>
      </p:sp>
      <p:sp>
        <p:nvSpPr>
          <p:cNvPr id="3" name="Tijdelijke aanduiding voor inhoud 2"/>
          <p:cNvSpPr>
            <a:spLocks noGrp="1"/>
          </p:cNvSpPr>
          <p:nvPr>
            <p:ph idx="1"/>
          </p:nvPr>
        </p:nvSpPr>
        <p:spPr/>
        <p:txBody>
          <a:bodyPr>
            <a:normAutofit fontScale="25000" lnSpcReduction="20000"/>
          </a:bodyPr>
          <a:lstStyle/>
          <a:p>
            <a:endParaRPr lang="nl-NL" sz="3300" b="1" dirty="0" smtClean="0">
              <a:latin typeface="+mj-lt"/>
            </a:endParaRPr>
          </a:p>
          <a:p>
            <a:r>
              <a:rPr lang="nl-NL" sz="5000" b="1" dirty="0" smtClean="0">
                <a:latin typeface="+mj-lt"/>
              </a:rPr>
              <a:t>Hoofdthema’s  </a:t>
            </a:r>
          </a:p>
          <a:p>
            <a:r>
              <a:rPr lang="nl-NL" sz="5000" dirty="0" smtClean="0">
                <a:latin typeface="+mj-lt"/>
              </a:rPr>
              <a:t>Onbereikbare liefde – Liefde voor Martha en moeder </a:t>
            </a:r>
          </a:p>
          <a:p>
            <a:r>
              <a:rPr lang="nl-NL" sz="5000" dirty="0" smtClean="0">
                <a:latin typeface="+mj-lt"/>
              </a:rPr>
              <a:t>Eenzaamheid</a:t>
            </a:r>
          </a:p>
          <a:p>
            <a:r>
              <a:rPr lang="nl-NL" sz="5000" dirty="0" smtClean="0">
                <a:latin typeface="+mj-lt"/>
              </a:rPr>
              <a:t>Angst voor de dood (val)</a:t>
            </a:r>
          </a:p>
          <a:p>
            <a:endParaRPr lang="nl-NL" sz="5000" b="1" dirty="0" smtClean="0">
              <a:latin typeface="+mj-lt"/>
            </a:endParaRPr>
          </a:p>
          <a:p>
            <a:r>
              <a:rPr lang="nl-NL" sz="5000" b="1" dirty="0" smtClean="0">
                <a:latin typeface="+mj-lt"/>
              </a:rPr>
              <a:t>Motieven </a:t>
            </a:r>
          </a:p>
          <a:p>
            <a:r>
              <a:rPr lang="nl-NL" sz="5000" dirty="0" smtClean="0">
                <a:latin typeface="+mj-lt"/>
              </a:rPr>
              <a:t>Oedipus ( liefde voor moeder en angst voor vader)</a:t>
            </a:r>
          </a:p>
          <a:p>
            <a:r>
              <a:rPr lang="nl-NL" sz="5000" dirty="0" smtClean="0">
                <a:latin typeface="+mj-lt"/>
              </a:rPr>
              <a:t>Tijd: Zon, zonnewijzer, kerkklok, “de tijd verstrijkt in hun vleugelslag” , </a:t>
            </a:r>
          </a:p>
          <a:p>
            <a:pPr marL="0" indent="0">
              <a:buNone/>
            </a:pPr>
            <a:r>
              <a:rPr lang="nl-NL" sz="5000" dirty="0" smtClean="0">
                <a:latin typeface="+mj-lt"/>
              </a:rPr>
              <a:t>     &lt;&gt;Eeuwigheid ( perpetuum mobile) , cirkelgang rond de school en in Bern. </a:t>
            </a:r>
          </a:p>
          <a:p>
            <a:r>
              <a:rPr lang="nl-NL" sz="5000" dirty="0" smtClean="0">
                <a:latin typeface="+mj-lt"/>
              </a:rPr>
              <a:t>Natuur: vogels (waterspreeuw, kauw, regenwulp), kweken, celbiologie</a:t>
            </a:r>
          </a:p>
          <a:p>
            <a:r>
              <a:rPr lang="nl-NL" sz="5000" dirty="0" smtClean="0">
                <a:latin typeface="+mj-lt"/>
              </a:rPr>
              <a:t>Geloof en afstand nemen ervan  (kerktorens, </a:t>
            </a:r>
            <a:r>
              <a:rPr lang="nl-NL" sz="5000" dirty="0" err="1" smtClean="0">
                <a:latin typeface="+mj-lt"/>
              </a:rPr>
              <a:t>bijbelteksten</a:t>
            </a:r>
            <a:r>
              <a:rPr lang="nl-NL" sz="5000" dirty="0" smtClean="0">
                <a:latin typeface="+mj-lt"/>
              </a:rPr>
              <a:t>)</a:t>
            </a:r>
          </a:p>
          <a:p>
            <a:r>
              <a:rPr lang="nl-NL" sz="5000" dirty="0" smtClean="0">
                <a:latin typeface="+mj-lt"/>
              </a:rPr>
              <a:t>Ontsnappen uit milieu ( ouders eenvoudige kwekers&gt; hoogleraar)</a:t>
            </a:r>
          </a:p>
          <a:p>
            <a:r>
              <a:rPr lang="nl-NL" sz="5000" dirty="0" smtClean="0">
                <a:latin typeface="+mj-lt"/>
              </a:rPr>
              <a:t>Muziek</a:t>
            </a:r>
          </a:p>
          <a:p>
            <a:r>
              <a:rPr lang="nl-NL" sz="5000" dirty="0" smtClean="0">
                <a:latin typeface="+mj-lt"/>
              </a:rPr>
              <a:t>In de pleinvrees komen tijd, geloof, dood samen </a:t>
            </a:r>
          </a:p>
          <a:p>
            <a:r>
              <a:rPr lang="nl-NL" sz="5000" dirty="0" smtClean="0">
                <a:latin typeface="+mj-lt"/>
              </a:rPr>
              <a:t>Keelpijn  ( amandelen knippen, keelkanker moeder, verbonden met zwijgzaamheid, angst voor de dood)  </a:t>
            </a:r>
          </a:p>
          <a:p>
            <a:endParaRPr lang="nl-NL" sz="5000" dirty="0" smtClean="0">
              <a:latin typeface="+mj-lt"/>
            </a:endParaRPr>
          </a:p>
          <a:p>
            <a:endParaRPr lang="nl-NL" sz="2600" b="1" dirty="0" smtClean="0">
              <a:latin typeface="+mj-lt"/>
            </a:endParaRPr>
          </a:p>
          <a:p>
            <a:endParaRPr lang="nl-NL" dirty="0"/>
          </a:p>
        </p:txBody>
      </p:sp>
    </p:spTree>
    <p:extLst>
      <p:ext uri="{BB962C8B-B14F-4D97-AF65-F5344CB8AC3E}">
        <p14:creationId xmlns:p14="http://schemas.microsoft.com/office/powerpoint/2010/main" val="11954907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Kantoor - klassiek">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455</TotalTime>
  <Words>954</Words>
  <Application>Microsoft Office PowerPoint</Application>
  <PresentationFormat>Diavoorstelling (4:3)</PresentationFormat>
  <Paragraphs>105</Paragraphs>
  <Slides>15</Slides>
  <Notes>2</Notes>
  <HiddenSlides>0</HiddenSlides>
  <MMClips>0</MMClips>
  <ScaleCrop>false</ScaleCrop>
  <HeadingPairs>
    <vt:vector size="4" baseType="variant">
      <vt:variant>
        <vt:lpstr>Thema</vt:lpstr>
      </vt:variant>
      <vt:variant>
        <vt:i4>1</vt:i4>
      </vt:variant>
      <vt:variant>
        <vt:lpstr>Diatitels</vt:lpstr>
      </vt:variant>
      <vt:variant>
        <vt:i4>15</vt:i4>
      </vt:variant>
    </vt:vector>
  </HeadingPairs>
  <TitlesOfParts>
    <vt:vector size="16" baseType="lpstr">
      <vt:lpstr>NewsPrint</vt:lpstr>
      <vt:lpstr>Maarten ‘t Hart Een vlucht regenwulpen </vt:lpstr>
      <vt:lpstr>Onderdelen van het leesverslag    (nassau-nederlands.nl) </vt:lpstr>
      <vt:lpstr>1. Primaire gegevens</vt:lpstr>
      <vt:lpstr>2. Samenvatting van de Inhoud</vt:lpstr>
      <vt:lpstr>3. De verdieping </vt:lpstr>
      <vt:lpstr>3.1 Compositie en tijdverloop </vt:lpstr>
      <vt:lpstr>3.2 Ruimte </vt:lpstr>
      <vt:lpstr>3.3 Wijze van vertellen </vt:lpstr>
      <vt:lpstr>3.4 Thema en motieven </vt:lpstr>
      <vt:lpstr>3.5 Titel en ondertitel </vt:lpstr>
      <vt:lpstr>3.5 b. motto </vt:lpstr>
      <vt:lpstr>3.6 Personages</vt:lpstr>
      <vt:lpstr>3.7 Relatie tekst en auteur</vt:lpstr>
      <vt:lpstr> 4. Beoordeling</vt:lpstr>
      <vt:lpstr>5. Genre </vt:lpstr>
    </vt:vector>
  </TitlesOfParts>
  <Company>FlexusJeugdplein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Een vlucht regenwulpen</dc:title>
  <dc:creator>Wim</dc:creator>
  <cp:lastModifiedBy>I.van de Steenoven</cp:lastModifiedBy>
  <cp:revision>21</cp:revision>
  <cp:lastPrinted>2015-02-10T14:34:22Z</cp:lastPrinted>
  <dcterms:created xsi:type="dcterms:W3CDTF">2015-02-09T16:00:48Z</dcterms:created>
  <dcterms:modified xsi:type="dcterms:W3CDTF">2015-02-26T09:48:23Z</dcterms:modified>
</cp:coreProperties>
</file>