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72" r:id="rId6"/>
    <p:sldId id="259" r:id="rId7"/>
    <p:sldId id="260" r:id="rId8"/>
    <p:sldId id="261" r:id="rId9"/>
    <p:sldId id="262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65" r:id="rId18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472AFD1D-F779-4767-8B91-70F04AC37BD9}" type="datetimeFigureOut">
              <a:rPr lang="nl-NL" smtClean="0"/>
              <a:t>14-1-2016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51D7B4E7-6AB0-46A3-AD63-06A1EE342201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nl/url?sa=i&amp;rct=j&amp;q=&amp;esrc=s&amp;source=images&amp;cd=&amp;cad=rja&amp;uact=8&amp;ved=0ahUKEwiQzvDL8KjKAhUG7g4KHf5nAsgQjRwIBw&amp;url=http%3A%2F%2Fwww.feeks.nl%2Fvergezichten-en-gezichten.html&amp;psig=AFQjCNGUYAHafT18DyWllDrQVJD8VsOUFw&amp;ust=1452846359106125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Vasalis 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Poëzie 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4373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Vaak geciteerde gedichten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/>
          </a:p>
          <a:p>
            <a:endParaRPr lang="nl-NL" dirty="0"/>
          </a:p>
        </p:txBody>
      </p:sp>
      <p:sp>
        <p:nvSpPr>
          <p:cNvPr id="4" name="Rechthoek 3"/>
          <p:cNvSpPr/>
          <p:nvPr/>
        </p:nvSpPr>
        <p:spPr>
          <a:xfrm>
            <a:off x="899592" y="1268760"/>
            <a:ext cx="497664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idioot in het bad </a:t>
            </a:r>
          </a:p>
          <a:p>
            <a:r>
              <a:rPr lang="nl-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Sotto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voce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Tijd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Sub </a:t>
            </a:r>
            <a:r>
              <a:rPr lang="nl-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Finem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345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764704"/>
            <a:ext cx="7543800" cy="3886200"/>
          </a:xfrm>
        </p:spPr>
        <p:txBody>
          <a:bodyPr>
            <a:noAutofit/>
          </a:bodyPr>
          <a:lstStyle/>
          <a:p>
            <a:endParaRPr lang="nl-N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sz="1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Tijd</a:t>
            </a:r>
            <a:r>
              <a:rPr lang="nl-N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nl-NL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Ik </a:t>
            </a: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droomde, dat ik langzaam leefde…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langzamer dan de oudste steen.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Het was verschrikkelijk: om mij heen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schoot alles op, schokte of beefde,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wat stil lijkt. ‘k Zag de drang waarmee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de bomen zich uit de aarde wrongen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terwijl ze hees en hortend zongen;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terwijl de jaargetijden vlogen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verkleurende als regenbogen…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Ik zag de tremor van de zee,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zijn zwellen en weer haastig slinken,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zoals een grote keel kan drinken.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En dag en nacht van korte duur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vlammen en doven: </a:t>
            </a:r>
            <a:r>
              <a:rPr lang="nl-NL" sz="1600" dirty="0" err="1">
                <a:latin typeface="Arial" panose="020B0604020202020204" pitchFamily="34" charset="0"/>
                <a:cs typeface="Arial" panose="020B0604020202020204" pitchFamily="34" charset="0"/>
              </a:rPr>
              <a:t>flakkrend</a:t>
            </a: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 vuur.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-De wanhoop en welsprekendheid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in de gebaren van de dingen,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die anders star zijn, en hun dringen,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hun ademloze, wrede strijd…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Hoe kón ik dat niet eerder weten,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niet beter zien in vroeger tijd?</a:t>
            </a:r>
            <a:b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600" dirty="0">
                <a:latin typeface="Arial" panose="020B0604020202020204" pitchFamily="34" charset="0"/>
                <a:cs typeface="Arial" panose="020B0604020202020204" pitchFamily="34" charset="0"/>
              </a:rPr>
              <a:t>Hoe moet ik het weer ooit vergeten!</a:t>
            </a:r>
          </a:p>
        </p:txBody>
      </p:sp>
    </p:spTree>
    <p:extLst>
      <p:ext uri="{BB962C8B-B14F-4D97-AF65-F5344CB8AC3E}">
        <p14:creationId xmlns:p14="http://schemas.microsoft.com/office/powerpoint/2010/main" val="845095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b="1" dirty="0" smtClean="0"/>
              <a:t/>
            </a:r>
            <a:br>
              <a:rPr lang="nl-NL" b="1" dirty="0" smtClean="0"/>
            </a:br>
            <a:r>
              <a:rPr lang="nl-NL" b="1" dirty="0"/>
              <a:t/>
            </a:r>
            <a:br>
              <a:rPr lang="nl-NL" b="1" dirty="0"/>
            </a:br>
            <a:r>
              <a:rPr lang="nl-NL" dirty="0"/>
              <a:t> </a:t>
            </a:r>
            <a:br>
              <a:rPr lang="nl-NL" dirty="0"/>
            </a:b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183360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nl-NL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Sotto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nl-NL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voce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Zoveel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soorten van verdriet,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ik noem ze niet.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Maar één, het afstand doen en scheiden.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En niet het snijden doet zo'n pijn,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maar het afgesneden </a:t>
            </a:r>
            <a:r>
              <a:rPr lang="nl-NL" dirty="0" err="1">
                <a:latin typeface="Arial" panose="020B0604020202020204" pitchFamily="34" charset="0"/>
                <a:cs typeface="Arial" panose="020B0604020202020204" pitchFamily="34" charset="0"/>
              </a:rPr>
              <a:t>zijn.Nog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 is het mooi, 't geraamte van een blad,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vlinderlicht rustend op de aarde,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alleen nog maar zijn wezen waard.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Maar tussen de aderen van het lijden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niets meer om u mee te verblijden: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mazen van uw afwezigheid,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bijeengehouden door wat pijn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en groter wordend met de tijd. </a:t>
            </a: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Arm en beschaamd zo arm te zijn. </a:t>
            </a:r>
          </a:p>
          <a:p>
            <a:pPr marL="0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uit: Vergezichten en gezichten, 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Van Oorschot 1954 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6217737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831432"/>
          </a:xfrm>
        </p:spPr>
        <p:txBody>
          <a:bodyPr>
            <a:normAutofit fontScale="62500" lnSpcReduction="20000"/>
          </a:bodyPr>
          <a:lstStyle/>
          <a:p>
            <a:r>
              <a:rPr lang="nl-NL" b="1" dirty="0"/>
              <a:t>Tijd </a:t>
            </a:r>
            <a:r>
              <a:rPr lang="nl-NL" dirty="0"/>
              <a:t> </a:t>
            </a:r>
          </a:p>
          <a:p>
            <a:r>
              <a:rPr lang="nl-NL" dirty="0"/>
              <a:t>Ik droomde, dat ik langzaam leefde .... </a:t>
            </a:r>
            <a:br>
              <a:rPr lang="nl-NL" dirty="0"/>
            </a:br>
            <a:r>
              <a:rPr lang="nl-NL" dirty="0"/>
              <a:t>langzamer dan de oudste steen. </a:t>
            </a:r>
            <a:br>
              <a:rPr lang="nl-NL" dirty="0"/>
            </a:br>
            <a:r>
              <a:rPr lang="nl-NL" dirty="0"/>
              <a:t>Het was verschrikkelijk: om mij heen </a:t>
            </a:r>
            <a:br>
              <a:rPr lang="nl-NL" dirty="0"/>
            </a:br>
            <a:r>
              <a:rPr lang="nl-NL" dirty="0"/>
              <a:t>schoot alles op, schokte of beefde, </a:t>
            </a:r>
            <a:br>
              <a:rPr lang="nl-NL" dirty="0"/>
            </a:br>
            <a:r>
              <a:rPr lang="nl-NL" dirty="0"/>
              <a:t>wat stil lijkt. 'k Zag de drang waarmee </a:t>
            </a:r>
            <a:br>
              <a:rPr lang="nl-NL" dirty="0"/>
            </a:br>
            <a:r>
              <a:rPr lang="nl-NL" dirty="0"/>
              <a:t>de bomen zich uit de aarde wrongen </a:t>
            </a:r>
            <a:br>
              <a:rPr lang="nl-NL" dirty="0"/>
            </a:br>
            <a:r>
              <a:rPr lang="nl-NL" dirty="0"/>
              <a:t>terwijl ze hees en hortend zongen; </a:t>
            </a:r>
            <a:br>
              <a:rPr lang="nl-NL" dirty="0"/>
            </a:br>
            <a:r>
              <a:rPr lang="nl-NL" dirty="0"/>
              <a:t>terwijl de jaargetijden vlogen </a:t>
            </a:r>
            <a:br>
              <a:rPr lang="nl-NL" dirty="0"/>
            </a:br>
            <a:r>
              <a:rPr lang="nl-NL" dirty="0"/>
              <a:t>verkleurende als regenbogen ..... </a:t>
            </a:r>
            <a:br>
              <a:rPr lang="nl-NL" dirty="0"/>
            </a:br>
            <a:r>
              <a:rPr lang="nl-NL" dirty="0"/>
              <a:t>Ik zag de tremor van de zee, </a:t>
            </a:r>
            <a:br>
              <a:rPr lang="nl-NL" dirty="0"/>
            </a:br>
            <a:r>
              <a:rPr lang="nl-NL" dirty="0"/>
              <a:t>zijn zwellen en weer haastig slinken, </a:t>
            </a:r>
            <a:br>
              <a:rPr lang="nl-NL" dirty="0"/>
            </a:br>
            <a:r>
              <a:rPr lang="nl-NL" dirty="0"/>
              <a:t>zoals een grote keel kan drinken. </a:t>
            </a:r>
            <a:br>
              <a:rPr lang="nl-NL" dirty="0"/>
            </a:br>
            <a:r>
              <a:rPr lang="nl-NL" dirty="0"/>
              <a:t>En dag en nacht van korte duur </a:t>
            </a:r>
            <a:br>
              <a:rPr lang="nl-NL" dirty="0"/>
            </a:br>
            <a:r>
              <a:rPr lang="nl-NL" dirty="0"/>
              <a:t>vlammen en doven: </a:t>
            </a:r>
            <a:r>
              <a:rPr lang="nl-NL" dirty="0" err="1"/>
              <a:t>flakkrend</a:t>
            </a:r>
            <a:r>
              <a:rPr lang="nl-NL" dirty="0"/>
              <a:t> vuur. </a:t>
            </a:r>
            <a:br>
              <a:rPr lang="nl-NL" dirty="0"/>
            </a:br>
            <a:r>
              <a:rPr lang="nl-NL" dirty="0"/>
              <a:t>- De wanhoop en welsprekendheid </a:t>
            </a:r>
            <a:br>
              <a:rPr lang="nl-NL" dirty="0"/>
            </a:br>
            <a:r>
              <a:rPr lang="nl-NL" dirty="0"/>
              <a:t>in de gebaren van de dingen, </a:t>
            </a:r>
            <a:br>
              <a:rPr lang="nl-NL" dirty="0"/>
            </a:br>
            <a:r>
              <a:rPr lang="nl-NL" dirty="0"/>
              <a:t>die anders star zijn, en hun dringen, </a:t>
            </a:r>
            <a:br>
              <a:rPr lang="nl-NL" dirty="0"/>
            </a:br>
            <a:r>
              <a:rPr lang="nl-NL" dirty="0"/>
              <a:t>hun ademloze, wrede strijd .... </a:t>
            </a:r>
            <a:br>
              <a:rPr lang="nl-NL" dirty="0"/>
            </a:br>
            <a:r>
              <a:rPr lang="nl-NL" dirty="0"/>
              <a:t>Hoe kón ik dat niet eerder weten, </a:t>
            </a:r>
            <a:br>
              <a:rPr lang="nl-NL" dirty="0"/>
            </a:br>
            <a:r>
              <a:rPr lang="nl-NL" dirty="0"/>
              <a:t>niet beter zien in vroeger tijd ? </a:t>
            </a:r>
            <a:br>
              <a:rPr lang="nl-NL" dirty="0"/>
            </a:br>
            <a:r>
              <a:rPr lang="nl-NL" dirty="0"/>
              <a:t>Hoe moet ik het weer ooit vergeten </a:t>
            </a:r>
            <a:r>
              <a:rPr lang="nl-NL" dirty="0" smtClean="0"/>
              <a:t>? </a:t>
            </a:r>
            <a:r>
              <a:rPr lang="nl-NL" dirty="0"/>
              <a:t/>
            </a:r>
            <a:br>
              <a:rPr lang="nl-NL" dirty="0"/>
            </a:br>
            <a:endParaRPr lang="nl-NL" dirty="0" smtClean="0"/>
          </a:p>
          <a:p>
            <a:r>
              <a:rPr lang="nl-NL" dirty="0" smtClean="0"/>
              <a:t>uit </a:t>
            </a:r>
            <a:r>
              <a:rPr lang="nl-NL" dirty="0"/>
              <a:t>Parken en Woestijnen. </a:t>
            </a:r>
            <a:br>
              <a:rPr lang="nl-NL" dirty="0"/>
            </a:br>
            <a:r>
              <a:rPr lang="nl-NL" dirty="0"/>
              <a:t>Uitgeverij van Oorschot 1940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75318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5661248"/>
            <a:ext cx="6781800" cy="510952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4399384"/>
          </a:xfrm>
        </p:spPr>
        <p:txBody>
          <a:bodyPr>
            <a:normAutofit fontScale="25000" lnSpcReduction="20000"/>
          </a:bodyPr>
          <a:lstStyle/>
          <a:p>
            <a:r>
              <a:rPr lang="nl-NL" dirty="0"/>
              <a:t> </a:t>
            </a:r>
          </a:p>
          <a:p>
            <a:pPr marL="0" indent="0">
              <a:buNone/>
            </a:pPr>
            <a:endParaRPr lang="nl-NL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het vandaag of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gistren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vraagt mijn moeder,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bladstil, gewichtloos drijvend op haar witte bed.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Altijd vandaag, zeg ik. Ze glimlacht vaag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en zegt: zijn we in Roden of Den Haag ?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Wat later: kindje ik word veel te oud.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Ik troost haar, dierbare sneeuwwitte astronaut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zo ver al van de aarde weggedreven,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zo moedig uitgestapt en in de ruimte zwevend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zonder bestek en her en der.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Zij zoekt - het is een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s.o.s.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haar herkomst en haar zijn als kind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en niemand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niemand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die haar vindt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zoals zij was. Haar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franse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 les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herhaalt zij: van haar 8e jaar: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'bijou,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chou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croup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trou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clou,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pou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òu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die eerste juffrouw, weet je wel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die valse ouwe </a:t>
            </a:r>
            <a:r>
              <a:rPr lang="nl-NL" sz="6400" dirty="0" err="1">
                <a:latin typeface="Arial" panose="020B0604020202020204" pitchFamily="34" charset="0"/>
                <a:cs typeface="Arial" panose="020B0604020202020204" pitchFamily="34" charset="0"/>
              </a:rPr>
              <a:t>mademoiselle</a:t>
            </a: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hoe heet ze nou. Ik ben zo moe.'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Had ik je maar als kind gekend, </a:t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>die nu mijn moeder </a:t>
            </a:r>
            <a:r>
              <a:rPr lang="nl-NL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bent</a:t>
            </a:r>
          </a:p>
          <a:p>
            <a:pPr marL="0" indent="0">
              <a:buNone/>
            </a:pPr>
            <a:endParaRPr lang="nl-NL" sz="6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6400" dirty="0" smtClean="0">
                <a:latin typeface="Arial" panose="020B0604020202020204" pitchFamily="34" charset="0"/>
                <a:cs typeface="Arial" panose="020B0604020202020204" pitchFamily="34" charset="0"/>
              </a:rPr>
              <a:t>Tirade </a:t>
            </a:r>
            <a:endParaRPr lang="nl-NL" sz="6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nl-NL" sz="64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nl-NL" sz="6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6233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562352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nl-NL" sz="4300" b="1" dirty="0">
                <a:latin typeface="Arial" panose="020B0604020202020204" pitchFamily="34" charset="0"/>
                <a:cs typeface="Arial" panose="020B0604020202020204" pitchFamily="34" charset="0"/>
              </a:rPr>
              <a:t>De idioot in het bad</a:t>
            </a: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  <a:p>
            <a:pPr marL="0" indent="0">
              <a:buNone/>
            </a:pPr>
            <a:endParaRPr lang="nl-NL" sz="4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Met </a:t>
            </a: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opgetrokken schouders, toegeknepen ogen,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Haast dravend en vaak hakend in de mat,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Lelijk en onbeholpen aan zusters arm gebogen,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Gaat elke week de idioot naar 't </a:t>
            </a:r>
            <a:r>
              <a:rPr lang="nl-NL" sz="4300" dirty="0" err="1">
                <a:latin typeface="Arial" panose="020B0604020202020204" pitchFamily="34" charset="0"/>
                <a:cs typeface="Arial" panose="020B0604020202020204" pitchFamily="34" charset="0"/>
              </a:rPr>
              <a:t>bad.De</a:t>
            </a: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 damp die van het warme water slaat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Maakt hem geruster : witte stoom…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bij elk kledingstuk, dat van hem afgaat,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Bevangt hem meer en meer een oud vertrouwde droom.</a:t>
            </a:r>
          </a:p>
          <a:p>
            <a:pPr marL="0" indent="0">
              <a:buNone/>
            </a:pP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De zuster laat hem in het water glijden,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Hij vouwt zijn dunne armen op zijn borst,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Hij zucht, als bij het lessen van zijn eerste dorst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om zijn mond gloort langzaam aan een groot verblijden.</a:t>
            </a:r>
          </a:p>
          <a:p>
            <a:pPr marL="0" indent="0">
              <a:buNone/>
            </a:pP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Zijn zorgelijk gezicht is leeg en mooi geworden,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Zijn dunne voeten staan rechtop als bleke bloemen,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Zijn lange, bleke benen, die reeds licht verdorden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Komen als berkenstammen door het groen opdoemen.</a:t>
            </a:r>
          </a:p>
          <a:p>
            <a:pPr marL="0" indent="0">
              <a:buNone/>
            </a:pP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Hij is in dit groen water nog als ongeboren,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Hij weet nog niet, dat sommige vruchten nimmer rijpen,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Hij heeft de wijsheid van het lichaam niet verloren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hoeft de dingen van de geest niet te begrijpen.</a:t>
            </a:r>
          </a:p>
          <a:p>
            <a:pPr marL="0" indent="0">
              <a:buNone/>
            </a:pP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elke keer, dat hij uit 't bad gehaald wordt,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stevig met een handdoek drooggewreven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in zijn stijve, harde kleren wordt gesjord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Stribbelt hij tegen en dan huilt hij even.</a:t>
            </a:r>
          </a:p>
          <a:p>
            <a:pPr marL="0" indent="0">
              <a:buNone/>
            </a:pP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elke week wordt hij opnieuw geboren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wreed gescheiden van het veilig </a:t>
            </a:r>
            <a:r>
              <a:rPr lang="nl-NL" sz="4300" dirty="0" err="1">
                <a:latin typeface="Arial" panose="020B0604020202020204" pitchFamily="34" charset="0"/>
                <a:cs typeface="Arial" panose="020B0604020202020204" pitchFamily="34" charset="0"/>
              </a:rPr>
              <a:t>water-leven</a:t>
            </a: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En elke week is hem het lot beschoren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Opnieuw een bange idioot te zijn gebleven.</a:t>
            </a:r>
          </a:p>
          <a:p>
            <a:pPr marL="0" indent="0">
              <a:buNone/>
            </a:pPr>
            <a:r>
              <a:rPr lang="nl-NL" sz="4300" dirty="0" smtClean="0">
                <a:latin typeface="Arial" panose="020B0604020202020204" pitchFamily="34" charset="0"/>
                <a:cs typeface="Arial" panose="020B0604020202020204" pitchFamily="34" charset="0"/>
              </a:rPr>
              <a:t>uit </a:t>
            </a: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Parken en Woestijnen. </a:t>
            </a:r>
            <a:b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4300" dirty="0">
                <a:latin typeface="Arial" panose="020B0604020202020204" pitchFamily="34" charset="0"/>
                <a:cs typeface="Arial" panose="020B0604020202020204" pitchFamily="34" charset="0"/>
              </a:rPr>
              <a:t>Uitgeverij van Oorschot 1940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57041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nl-NL" b="1" cap="small" dirty="0" smtClean="0"/>
          </a:p>
          <a:p>
            <a:pPr marL="0" indent="0">
              <a:buNone/>
            </a:pP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Sub </a:t>
            </a:r>
            <a:r>
              <a:rPr lang="nl-NL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finem</a:t>
            </a:r>
            <a:r>
              <a:rPr lang="nl-NL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endParaRPr lang="nl-NL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nu nog maar alleen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het lichaam los te laten-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liefste en de kinderen te laten gaan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alleen nog maar het sterke licht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het rode, zuivere van de late zon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te zien, te volgen-en de eigen weg te gaan.</a:t>
            </a:r>
            <a:b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Het werd, het was, het is gedaan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Uit: De oude kustlijn</a:t>
            </a:r>
            <a:r>
              <a:rPr lang="nl-NL" dirty="0"/>
              <a:t/>
            </a:r>
            <a:br>
              <a:rPr lang="nl-NL" dirty="0"/>
            </a:br>
            <a:r>
              <a:rPr lang="nl-NL" dirty="0"/>
              <a:t/>
            </a:r>
            <a:br>
              <a:rPr lang="nl-NL" dirty="0"/>
            </a:b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89018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5517232"/>
            <a:ext cx="6781800" cy="654968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nl-NL" sz="7200" b="1" dirty="0">
                <a:latin typeface="Arial" panose="020B0604020202020204" pitchFamily="34" charset="0"/>
                <a:cs typeface="Arial" panose="020B0604020202020204" pitchFamily="34" charset="0"/>
              </a:rPr>
              <a:t>De dood</a:t>
            </a:r>
          </a:p>
          <a:p>
            <a:pPr marL="0" indent="0">
              <a:buNone/>
            </a:pPr>
            <a:endParaRPr lang="nl-NL" sz="7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7200" dirty="0" smtClean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Dood wees mij op kleine, interessante dingen: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dit is een spijker –zei de Dood – en dit een touw.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Ik zie hem aan, een kind. Hij is mijn meester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omdat ik hem bewonder en vertrouw,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de Dood.</a:t>
            </a:r>
          </a:p>
          <a:p>
            <a:pPr marL="0" indent="0">
              <a:buNone/>
            </a:pP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Hij wees mij alles: dranken, pillen,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pistolen, gaskraan, steile daken,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een bad, een scheermes, een wit laken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‘zomaar’- voor als ik eens zou willen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de dood.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En vóór hij ging, gaf hij me nog een klein portretje….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‘Ik weet niet, of je ’t al vergeten was,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het komt misschien nog wel te pas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voor als je eens niet meer zou willen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sterven,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maar wie let je?’</a:t>
            </a:r>
            <a:b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7200" dirty="0">
                <a:latin typeface="Arial" panose="020B0604020202020204" pitchFamily="34" charset="0"/>
                <a:cs typeface="Arial" panose="020B0604020202020204" pitchFamily="34" charset="0"/>
              </a:rPr>
              <a:t>zei de Dood.</a:t>
            </a:r>
          </a:p>
          <a:p>
            <a:pPr marL="0" indent="0">
              <a:buNone/>
            </a:pPr>
            <a:endParaRPr lang="nl-NL" sz="7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sz="7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Uit</a:t>
            </a:r>
            <a:r>
              <a:rPr lang="nl-NL" sz="7200" b="1" dirty="0">
                <a:latin typeface="Arial" panose="020B0604020202020204" pitchFamily="34" charset="0"/>
                <a:cs typeface="Arial" panose="020B0604020202020204" pitchFamily="34" charset="0"/>
              </a:rPr>
              <a:t>: Parken en woestijnen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04331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4869160"/>
            <a:ext cx="6781800" cy="792088"/>
          </a:xfrm>
        </p:spPr>
        <p:txBody>
          <a:bodyPr>
            <a:normAutofit fontScale="90000"/>
          </a:bodyPr>
          <a:lstStyle/>
          <a:p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/>
              <a:t/>
            </a:r>
            <a:br>
              <a:rPr lang="nl-NL" sz="2000" dirty="0"/>
            </a:br>
            <a:r>
              <a:rPr lang="nl-NL" sz="2000" dirty="0" smtClean="0"/>
              <a:t>M</a:t>
            </a:r>
            <a:r>
              <a:rPr lang="nl-NL" sz="2000" dirty="0"/>
              <a:t>. Vasalis is </a:t>
            </a:r>
            <a:r>
              <a:rPr lang="nl-NL" sz="2000" dirty="0" smtClean="0"/>
              <a:t> </a:t>
            </a:r>
            <a:r>
              <a:rPr lang="nl-NL" sz="2000" dirty="0"/>
              <a:t>pseudoniem van Margaretha </a:t>
            </a:r>
            <a:r>
              <a:rPr lang="nl-NL" sz="2000" dirty="0" err="1"/>
              <a:t>Droogleever</a:t>
            </a:r>
            <a:r>
              <a:rPr lang="nl-NL" sz="2000" dirty="0"/>
              <a:t> </a:t>
            </a:r>
            <a:r>
              <a:rPr lang="nl-NL" sz="2000" dirty="0" smtClean="0"/>
              <a:t>Fortuyn-Leenman ( Den Haag 1909 – </a:t>
            </a:r>
            <a:r>
              <a:rPr lang="nl-NL" sz="2000" dirty="0" err="1" smtClean="0"/>
              <a:t>Rhoden</a:t>
            </a:r>
            <a:r>
              <a:rPr lang="nl-NL" sz="2000" dirty="0" smtClean="0"/>
              <a:t> ( 1998)</a:t>
            </a:r>
            <a:br>
              <a:rPr lang="nl-NL" sz="2000" dirty="0" smtClean="0"/>
            </a:br>
            <a:r>
              <a:rPr lang="nl-NL" sz="2000" dirty="0" smtClean="0"/>
              <a:t/>
            </a:r>
            <a:br>
              <a:rPr lang="nl-NL" sz="2000" dirty="0" smtClean="0"/>
            </a:br>
            <a:r>
              <a:rPr lang="nl-NL" sz="2000" dirty="0" smtClean="0"/>
              <a:t>Vasalis = </a:t>
            </a:r>
            <a:r>
              <a:rPr lang="nl-NL" sz="2000" dirty="0" err="1" smtClean="0"/>
              <a:t>leenmans</a:t>
            </a:r>
            <a:endParaRPr lang="nl-NL" sz="2000" dirty="0"/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685800"/>
            <a:ext cx="2534028" cy="3556732"/>
          </a:xfrm>
        </p:spPr>
      </p:pic>
    </p:spTree>
    <p:extLst>
      <p:ext uri="{BB962C8B-B14F-4D97-AF65-F5344CB8AC3E}">
        <p14:creationId xmlns:p14="http://schemas.microsoft.com/office/powerpoint/2010/main" val="4488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Psychiater 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Opleiding: arts, psychiater </a:t>
            </a: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Na de oorlog ( Amsterdam)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praktiserend</a:t>
            </a: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Gezinsleven</a:t>
            </a: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Zelden in de publiciteit</a:t>
            </a: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2440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Klein oeuvre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1940  Parken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woestijnen</a:t>
            </a: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1947  De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vogel Phoenix </a:t>
            </a:r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1954  Vergezichten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en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gezichten</a:t>
            </a: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 2002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De oude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kustlijn (postuum)</a:t>
            </a:r>
            <a:endParaRPr lang="nl-N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3094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62000" y="5949280"/>
            <a:ext cx="6781800" cy="222920"/>
          </a:xfrm>
        </p:spPr>
        <p:txBody>
          <a:bodyPr>
            <a:normAutofit fontScale="90000"/>
          </a:bodyPr>
          <a:lstStyle/>
          <a:p>
            <a:endParaRPr lang="nl-NL" dirty="0"/>
          </a:p>
        </p:txBody>
      </p:sp>
      <p:pic>
        <p:nvPicPr>
          <p:cNvPr id="1029" name="Picture 5" descr="http://www.feeks.nl/media/catalog/product/cache/1/image/450x/9df78eab33525d08d6e5fb8d27136e95/9/7/9789028241381_Vergezichten_en_gezichten_XL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5" y="482394"/>
            <a:ext cx="3168351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7" descr="Afbeeldingsresultaat voor de oude kustlijn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3356992"/>
            <a:ext cx="1685925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C:\Users\Wim\Pictures\imagesAL8HERMI.jpg"/>
          <p:cNvPicPr>
            <a:picLocks noGrp="1" noChangeAspect="1" noChangeArrowheads="1"/>
          </p:cNvPicPr>
          <p:nvPr>
            <p:ph idx="1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714020"/>
            <a:ext cx="1685925" cy="2705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9" name="Picture 15" descr="C:\Users\Wim\Pictures\naamloosku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24741"/>
            <a:ext cx="1524000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43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Veelvuldig bekroond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1974</a:t>
            </a:r>
            <a:r>
              <a:rPr lang="nl-NL" dirty="0" smtClean="0"/>
              <a:t> </a:t>
            </a:r>
            <a:r>
              <a:rPr lang="nl-NL" dirty="0">
                <a:latin typeface="Arial" panose="020B0604020202020204" pitchFamily="34" charset="0"/>
                <a:cs typeface="Arial" panose="020B0604020202020204" pitchFamily="34" charset="0"/>
              </a:rPr>
              <a:t>Constantijn </a:t>
            </a:r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Huygensprijs</a:t>
            </a:r>
          </a:p>
          <a:p>
            <a:r>
              <a:rPr lang="nl-NL" dirty="0" smtClean="0">
                <a:latin typeface="Arial" panose="020B0604020202020204" pitchFamily="34" charset="0"/>
                <a:cs typeface="Arial" panose="020B0604020202020204" pitchFamily="34" charset="0"/>
              </a:rPr>
              <a:t>1982 PC Hooftprijs</a:t>
            </a:r>
            <a:endParaRPr lang="nl-NL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96752"/>
            <a:ext cx="2448272" cy="34340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0362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Voortzetting van traditie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Vasalis poëzie is niet modernistisch of avantgardistisch</a:t>
            </a:r>
          </a:p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Vorm is tamelijk traditioneel  </a:t>
            </a:r>
          </a:p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Metrum</a:t>
            </a:r>
          </a:p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Rijm</a:t>
            </a:r>
          </a:p>
          <a:p>
            <a:r>
              <a:rPr lang="nl-NL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Rijk aan beeldspraak  </a:t>
            </a:r>
            <a:endParaRPr lang="nl-NL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3833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Criteriumgeneratie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Verwante dichters zijn Ed </a:t>
            </a:r>
            <a:r>
              <a:rPr lang="nl-NL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Hoornik</a:t>
            </a:r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, A. Hoekstra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Criterium is ts.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Tussen Forum (de vent) en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De vijftigers ( revolutionairen)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Bekritiseerd en genegeerd in de jaren vijftig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Nu veel meer gelezen dan de vijftigers (!)</a:t>
            </a:r>
          </a:p>
          <a:p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543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Thematiek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Tegenstellingen: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Droom en werkelijkheid 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Gevoel en verstand</a:t>
            </a:r>
          </a:p>
          <a:p>
            <a:r>
              <a:rPr lang="nl-NL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Orde en chaos (parken en woestijnen)</a:t>
            </a:r>
          </a:p>
          <a:p>
            <a:endParaRPr lang="nl-NL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4489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50</TotalTime>
  <Words>182</Words>
  <Application>Microsoft Office PowerPoint</Application>
  <PresentationFormat>Diavoorstelling (4:3)</PresentationFormat>
  <Paragraphs>86</Paragraphs>
  <Slides>17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18" baseType="lpstr">
      <vt:lpstr>NewsPrint</vt:lpstr>
      <vt:lpstr>Vasalis </vt:lpstr>
      <vt:lpstr>    M. Vasalis is  pseudoniem van Margaretha Droogleever Fortuyn-Leenman ( Den Haag 1909 – Rhoden ( 1998)  Vasalis = leenmans</vt:lpstr>
      <vt:lpstr>Psychiater  </vt:lpstr>
      <vt:lpstr>Klein oeuvre </vt:lpstr>
      <vt:lpstr>PowerPoint-presentatie</vt:lpstr>
      <vt:lpstr>Veelvuldig bekroond </vt:lpstr>
      <vt:lpstr>Voortzetting van traditie </vt:lpstr>
      <vt:lpstr>Criteriumgeneratie </vt:lpstr>
      <vt:lpstr>Thematiek </vt:lpstr>
      <vt:lpstr>Vaak geciteerde gedichten </vt:lpstr>
      <vt:lpstr>PowerPoint-presentatie</vt:lpstr>
      <vt:lpstr>    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>FlexusJeugdplein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Vasalis</dc:title>
  <dc:creator>Wim</dc:creator>
  <cp:lastModifiedBy>Wim</cp:lastModifiedBy>
  <cp:revision>7</cp:revision>
  <dcterms:created xsi:type="dcterms:W3CDTF">2016-01-13T10:39:27Z</dcterms:created>
  <dcterms:modified xsi:type="dcterms:W3CDTF">2016-01-14T08:32:41Z</dcterms:modified>
</cp:coreProperties>
</file>