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9" r:id="rId4"/>
    <p:sldId id="258" r:id="rId5"/>
    <p:sldId id="260" r:id="rId6"/>
    <p:sldId id="273" r:id="rId7"/>
    <p:sldId id="275" r:id="rId8"/>
    <p:sldId id="262" r:id="rId9"/>
    <p:sldId id="276" r:id="rId10"/>
    <p:sldId id="261" r:id="rId11"/>
    <p:sldId id="272" r:id="rId12"/>
    <p:sldId id="263" r:id="rId13"/>
    <p:sldId id="264" r:id="rId14"/>
    <p:sldId id="265" r:id="rId15"/>
    <p:sldId id="266" r:id="rId16"/>
    <p:sldId id="267" r:id="rId17"/>
    <p:sldId id="268" r:id="rId18"/>
    <p:sldId id="274" r:id="rId19"/>
    <p:sldId id="271" r:id="rId20"/>
    <p:sldId id="269" r:id="rId21"/>
    <p:sldId id="27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249"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DFC8C-E242-469F-892E-BA0CBE060413}" type="datetimeFigureOut">
              <a:rPr lang="nl-NL" smtClean="0"/>
              <a:t>7-9-2017</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A9354-D554-412D-A4E0-236F3DB14FF6}" type="slidenum">
              <a:rPr lang="nl-NL" smtClean="0"/>
              <a:t>‹nr.›</a:t>
            </a:fld>
            <a:endParaRPr lang="nl-NL"/>
          </a:p>
        </p:txBody>
      </p:sp>
    </p:spTree>
    <p:extLst>
      <p:ext uri="{BB962C8B-B14F-4D97-AF65-F5344CB8AC3E}">
        <p14:creationId xmlns:p14="http://schemas.microsoft.com/office/powerpoint/2010/main" val="337722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9</a:t>
            </a:fld>
            <a:endParaRPr lang="nl-NL"/>
          </a:p>
        </p:txBody>
      </p:sp>
    </p:spTree>
    <p:extLst>
      <p:ext uri="{BB962C8B-B14F-4D97-AF65-F5344CB8AC3E}">
        <p14:creationId xmlns:p14="http://schemas.microsoft.com/office/powerpoint/2010/main" val="187827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zijn oeuvre behandelt Armando de thema’s (</a:t>
            </a:r>
            <a:r>
              <a:rPr lang="nl-NL" dirty="0" err="1"/>
              <a:t>oorlogs</a:t>
            </a:r>
            <a:r>
              <a:rPr lang="nl-NL" dirty="0"/>
              <a:t>)geweld, de relatie tussen</a:t>
            </a:r>
          </a:p>
          <a:p>
            <a:r>
              <a:rPr lang="nl-NL" dirty="0"/>
              <a:t>dader en slachtoffer, schuld en boete en de onbarmhartige voortgang van de</a:t>
            </a:r>
          </a:p>
          <a:p>
            <a:r>
              <a:rPr lang="nl-NL" dirty="0"/>
              <a:t>natuur. Het leidende thema dat de andere thema’s verenigt, is ‘schuld’. In het</a:t>
            </a:r>
          </a:p>
          <a:p>
            <a:r>
              <a:rPr lang="nl-NL" dirty="0"/>
              <a:t>bijzonder de poëzie kan worden gelezen als een vergeefse poging om vanuit een</a:t>
            </a:r>
          </a:p>
          <a:p>
            <a:r>
              <a:rPr lang="nl-NL" dirty="0"/>
              <a:t>worsteling met het begrip ‘schuld’ de tegenstellingen die in de thema’s besloten</a:t>
            </a:r>
          </a:p>
          <a:p>
            <a:r>
              <a:rPr lang="nl-NL" dirty="0"/>
              <a:t>liggen op te heffen. De dichter streeft ernaar om dader en slachtoffer te laten</a:t>
            </a:r>
          </a:p>
          <a:p>
            <a:r>
              <a:rPr lang="nl-NL" dirty="0"/>
              <a:t>samenvallen. Hij doet in proza en poëzie voortdurend pogingen om de dood op</a:t>
            </a:r>
          </a:p>
          <a:p>
            <a:r>
              <a:rPr lang="nl-NL" dirty="0"/>
              <a:t>te heffen ten gunste van het leven en de tijd en, hiermee verbonden, ook de groei</a:t>
            </a:r>
          </a:p>
          <a:p>
            <a:r>
              <a:rPr lang="nl-NL" dirty="0"/>
              <a:t>226</a:t>
            </a:r>
          </a:p>
          <a:p>
            <a:r>
              <a:rPr lang="nl-NL" dirty="0"/>
              <a:t>internationale neerlandistiek van de natuur een halt toe te roepen. Kenmerkend voor Armando’s hermetische</a:t>
            </a:r>
          </a:p>
          <a:p>
            <a:r>
              <a:rPr lang="nl-NL" dirty="0"/>
              <a:t>en polyvalente poëzie is dat hij het schuldbewustzijn niet ondubbelzinnig verwoordt.</a:t>
            </a:r>
          </a:p>
          <a:p>
            <a:r>
              <a:rPr lang="nl-NL" dirty="0"/>
              <a:t>Een treffend voorbeeld hiervan is het </a:t>
            </a:r>
            <a:r>
              <a:rPr lang="nl-NL" dirty="0" err="1"/>
              <a:t>monostichon</a:t>
            </a:r>
            <a:r>
              <a:rPr lang="nl-NL" dirty="0"/>
              <a:t> ‘gelukkig nog duizenden</a:t>
            </a:r>
          </a:p>
          <a:p>
            <a:r>
              <a:rPr lang="nl-NL" dirty="0"/>
              <a:t>slachtoffers’ dat hij in 1959 in het avant-gardistische tijdschrift gard </a:t>
            </a:r>
            <a:r>
              <a:rPr lang="nl-NL" dirty="0" err="1"/>
              <a:t>sivik</a:t>
            </a:r>
            <a:endParaRPr lang="nl-NL" dirty="0"/>
          </a:p>
          <a:p>
            <a:r>
              <a:rPr lang="nl-NL" dirty="0"/>
              <a:t>publiceerde (Armando 1999, p. 40). https://research.vu.nl/ws/portalfiles/portal/2977392</a:t>
            </a:r>
          </a:p>
          <a:p>
            <a:endParaRPr lang="nl-NL" dirty="0"/>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11</a:t>
            </a:fld>
            <a:endParaRPr lang="nl-NL"/>
          </a:p>
        </p:txBody>
      </p:sp>
    </p:spTree>
    <p:extLst>
      <p:ext uri="{BB962C8B-B14F-4D97-AF65-F5344CB8AC3E}">
        <p14:creationId xmlns:p14="http://schemas.microsoft.com/office/powerpoint/2010/main" val="255296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Armando schreef onder andere in het ts. Gard </a:t>
            </a:r>
            <a:r>
              <a:rPr lang="nl-NL" dirty="0" err="1"/>
              <a:t>Sivik</a:t>
            </a:r>
            <a:r>
              <a:rPr lang="nl-NL" dirty="0"/>
              <a:t>. Later richtte hij De Nieuwe Stijl op. Hij werd beïnvloed door Kouwenaar in zijn  poëzie.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13</a:t>
            </a:fld>
            <a:endParaRPr lang="nl-NL"/>
          </a:p>
        </p:txBody>
      </p:sp>
    </p:spTree>
    <p:extLst>
      <p:ext uri="{BB962C8B-B14F-4D97-AF65-F5344CB8AC3E}">
        <p14:creationId xmlns:p14="http://schemas.microsoft.com/office/powerpoint/2010/main" val="10560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Heel anders was het in het begin met Armando en de Experimentelen. De kunstenaars Appel, Corneille en Constant vormden in 1948 de Nederlandse afvaardiging naar Parijs voor de inwijding van de Europese doorbraakbeweging Cobra. Armando had er wel iets over gelezen, maar nog geen doeken van hen gezien. Hij musiceerde wat, speelde viool, zocht een richting in de kunst.</a:t>
            </a:r>
          </a:p>
          <a:p>
            <a:r>
              <a:rPr lang="nl-NL" dirty="0">
                <a:effectLst/>
              </a:rPr>
              <a:t>In de zomer van 1949 waren de ouders van Armando te gast in een pension in Bergen. De pensioneigenaren hadden een zoon die marinier was op het vliegdekschip Karel </a:t>
            </a:r>
            <a:r>
              <a:rPr lang="nl-NL" dirty="0" err="1">
                <a:effectLst/>
              </a:rPr>
              <a:t>Doorman</a:t>
            </a:r>
            <a:r>
              <a:rPr lang="nl-NL" dirty="0">
                <a:effectLst/>
              </a:rPr>
              <a:t>. In zijn uniform ging hij samen met Armando de open ateliers af.</a:t>
            </a:r>
          </a:p>
          <a:p>
            <a:r>
              <a:rPr lang="nl-NL" dirty="0">
                <a:solidFill>
                  <a:srgbClr val="F5F5F5"/>
                </a:solidFill>
                <a:effectLst/>
              </a:rPr>
              <a:t>Armando </a:t>
            </a:r>
            <a:r>
              <a:rPr lang="nl-NL" b="1" cap="all" dirty="0">
                <a:solidFill>
                  <a:srgbClr val="999999"/>
                </a:solidFill>
                <a:effectLst/>
                <a:latin typeface="Helvetica Neue"/>
              </a:rPr>
              <a:t>JEROEN WIELAERT / NOS</a:t>
            </a:r>
            <a:endParaRPr lang="nl-NL" dirty="0">
              <a:solidFill>
                <a:srgbClr val="F5F5F5"/>
              </a:solidFill>
              <a:effectLst/>
            </a:endParaRPr>
          </a:p>
          <a:p>
            <a:r>
              <a:rPr lang="nl-NL" b="1" dirty="0">
                <a:effectLst/>
                <a:latin typeface="Helvetica Neue"/>
              </a:rPr>
              <a:t>Ik heb het licht nooit mogen zien. Misschien heeft het licht mij gezien.</a:t>
            </a:r>
          </a:p>
          <a:p>
            <a:r>
              <a:rPr lang="nl-NL" dirty="0">
                <a:solidFill>
                  <a:srgbClr val="999999"/>
                </a:solidFill>
                <a:effectLst/>
              </a:rPr>
              <a:t>Armando</a:t>
            </a:r>
            <a:endParaRPr lang="nl-NL" dirty="0">
              <a:effectLst/>
            </a:endParaRPr>
          </a:p>
          <a:p>
            <a:r>
              <a:rPr lang="nl-NL" dirty="0">
                <a:effectLst/>
              </a:rPr>
              <a:t>De keramist Dick Hubers had een mooie ruimte gevonden in dat oude badhuis. Armando stond versteld. Bijna 67 jaar later zegt hij: "Het fascineerde me enorm, maar ik begreep er niets van. Het is me mijn hele leven bijgebleven. Ik wist wel van die beweging, maar hun beruchte tentoonstelling in het Stedelijk in Amsterdam van '48 heb ik niet gezien."</a:t>
            </a:r>
          </a:p>
          <a:p>
            <a:r>
              <a:rPr lang="nl-NL" dirty="0">
                <a:effectLst/>
              </a:rPr>
              <a:t>Zag hij daar in Bergen dus voor het eerst het licht? Dat vindt Armando overdreven. Met het zachte sarcasme dat hem eigen is zegt hij: "Ik heb het licht nooit mogen zien. Misschien heeft het licht mij gezien. Ik weet het niet."</a:t>
            </a:r>
          </a:p>
          <a:p>
            <a:r>
              <a:rPr lang="nl-NL" dirty="0">
                <a:effectLst/>
              </a:rPr>
              <a:t>Als hij die doeken niet begreep, wat vertelden ze hem dan wel? Nu zegt hij direct en duidelijk: "Vrijheid. Een totale vrijheid die ik op die leeftijd nog niet helemaal kon begrijpen, maar het gaat op die leeftijd heel snel. 18, 19 was ik. Het was een vrijheid die ik niet altijd als vrijheid zag, maar we leefden wel in vrijheid. Vrijheid was na de bevrijding heel belangrijk."</a:t>
            </a:r>
          </a:p>
          <a:p>
            <a:r>
              <a:rPr lang="nl-NL" dirty="0">
                <a:solidFill>
                  <a:srgbClr val="F5F5F5"/>
                </a:solidFill>
                <a:effectLst/>
              </a:rPr>
              <a:t>Armando maakte dit werk in 1954; de kunstenaar was toen 25 </a:t>
            </a:r>
            <a:r>
              <a:rPr lang="nl-NL" dirty="0" err="1">
                <a:solidFill>
                  <a:srgbClr val="F5F5F5"/>
                </a:solidFill>
                <a:effectLst/>
              </a:rPr>
              <a:t>jaar</a:t>
            </a:r>
            <a:r>
              <a:rPr lang="nl-NL" b="1" cap="all" dirty="0" err="1">
                <a:solidFill>
                  <a:srgbClr val="999999"/>
                </a:solidFill>
                <a:effectLst/>
                <a:latin typeface="Helvetica Neue"/>
              </a:rPr>
              <a:t>ARMANDO</a:t>
            </a:r>
            <a:endParaRPr lang="nl-NL" dirty="0">
              <a:solidFill>
                <a:srgbClr val="F5F5F5"/>
              </a:solidFill>
              <a:effectLst/>
            </a:endParaRPr>
          </a:p>
          <a:p>
            <a:r>
              <a:rPr lang="nl-NL" dirty="0">
                <a:solidFill>
                  <a:srgbClr val="F5F5F5"/>
                </a:solidFill>
                <a:effectLst/>
              </a:rPr>
              <a:t>Ook dit werk komt uit zijn vroege periode (1958)</a:t>
            </a:r>
            <a:r>
              <a:rPr lang="nl-NL" b="1" cap="all" dirty="0">
                <a:solidFill>
                  <a:srgbClr val="999999"/>
                </a:solidFill>
                <a:effectLst/>
                <a:latin typeface="Helvetica Neue"/>
              </a:rPr>
              <a:t>ARMANDO (FOTOGRAFIE: R. KLEIN GOTI)</a:t>
            </a:r>
            <a:endParaRPr lang="nl-NL" dirty="0">
              <a:solidFill>
                <a:srgbClr val="F5F5F5"/>
              </a:solidFill>
              <a:effectLst/>
            </a:endParaRPr>
          </a:p>
          <a:p>
            <a:r>
              <a:rPr lang="nl-NL" dirty="0">
                <a:solidFill>
                  <a:srgbClr val="F5F5F5"/>
                </a:solidFill>
                <a:effectLst/>
              </a:rPr>
              <a:t>Dit 2x2 meter grote doek heeft de naam </a:t>
            </a:r>
            <a:r>
              <a:rPr lang="nl-NL" dirty="0" err="1">
                <a:solidFill>
                  <a:srgbClr val="F5F5F5"/>
                </a:solidFill>
                <a:effectLst/>
              </a:rPr>
              <a:t>Melancholie</a:t>
            </a:r>
            <a:r>
              <a:rPr lang="nl-NL" b="1" cap="all" dirty="0" err="1">
                <a:solidFill>
                  <a:srgbClr val="999999"/>
                </a:solidFill>
                <a:effectLst/>
                <a:latin typeface="Helvetica Neue"/>
              </a:rPr>
              <a:t>ARMANDO</a:t>
            </a:r>
            <a:endParaRPr lang="nl-NL" dirty="0">
              <a:solidFill>
                <a:srgbClr val="F5F5F5"/>
              </a:solidFill>
              <a:effectLst/>
            </a:endParaRPr>
          </a:p>
          <a:p>
            <a:r>
              <a:rPr lang="nl-NL" b="1" dirty="0">
                <a:effectLst/>
                <a:latin typeface="Helvetica Neue"/>
              </a:rPr>
              <a:t>Onderduikers</a:t>
            </a:r>
          </a:p>
          <a:p>
            <a:r>
              <a:rPr lang="nl-NL" dirty="0">
                <a:effectLst/>
              </a:rPr>
              <a:t>Armando had de oorlog beleefd in Amersfoort, was vaak gaan kijken bij het beruchte Kamp. Zijn ouders hadden twee onderduikers toegelaten. Het werd verraden, de Duitsers vielen binnen. Met het hele gezin zijn ze zelf een paar dagen uit hun woning gevlucht, uit angst voor brandstichting door een Duitse granaat. Dat kwam er niet van.</a:t>
            </a:r>
          </a:p>
          <a:p>
            <a:r>
              <a:rPr lang="nl-NL" dirty="0">
                <a:effectLst/>
              </a:rPr>
              <a:t>Alles maakte een diepe indruk op de jeugdige Armando. Het werd een donkere laag in zijn kunstenaarschap. Het kwam allemaal tot uiting in zijn boeken, tekeningen en schilderijen.</a:t>
            </a:r>
          </a:p>
          <a:p>
            <a:pPr algn="l" rtl="0" fontAlgn="base"/>
            <a:r>
              <a:rPr lang="nl-NL" dirty="0">
                <a:effectLst/>
                <a:latin typeface="Arial" panose="020B0604020202020204" pitchFamily="34" charset="0"/>
              </a:rPr>
              <a:t> </a:t>
            </a:r>
          </a:p>
          <a:p>
            <a:pPr algn="l" rtl="0" fontAlgn="ctr"/>
            <a:r>
              <a:rPr lang="nl-NL" b="0" i="0" dirty="0">
                <a:solidFill>
                  <a:srgbClr val="333333"/>
                </a:solidFill>
                <a:effectLst/>
                <a:latin typeface="Arial" panose="020B0604020202020204" pitchFamily="34" charset="0"/>
              </a:rPr>
              <a:t>00:00</a:t>
            </a:r>
            <a:endParaRPr lang="nl-NL" dirty="0">
              <a:solidFill>
                <a:srgbClr val="212121"/>
              </a:solidFill>
              <a:effectLst/>
              <a:latin typeface="Arial" panose="020B0604020202020204" pitchFamily="34" charset="0"/>
            </a:endParaRPr>
          </a:p>
          <a:p>
            <a:pPr algn="ctr" rtl="0" fontAlgn="ctr"/>
            <a:r>
              <a:rPr lang="nl-NL" b="0" i="0" dirty="0">
                <a:solidFill>
                  <a:srgbClr val="333333"/>
                </a:solidFill>
                <a:effectLst/>
                <a:latin typeface="Arial" panose="020B0604020202020204" pitchFamily="34" charset="0"/>
              </a:rPr>
              <a:t>03:56</a:t>
            </a:r>
            <a:endParaRPr lang="nl-NL" b="0" i="0" dirty="0">
              <a:solidFill>
                <a:srgbClr val="999999"/>
              </a:solidFill>
              <a:effectLst/>
              <a:latin typeface="jw-icons"/>
            </a:endParaRPr>
          </a:p>
          <a:p>
            <a:r>
              <a:rPr lang="nl-NL" b="1" dirty="0">
                <a:effectLst/>
                <a:latin typeface="Helvetica Neue"/>
              </a:rPr>
              <a:t>'Hoe is het mogelijk dat ik al die schilderijen toen heb gemaakt?'</a:t>
            </a:r>
          </a:p>
          <a:p>
            <a:r>
              <a:rPr lang="nl-NL" dirty="0">
                <a:solidFill>
                  <a:srgbClr val="666666"/>
                </a:solidFill>
                <a:effectLst/>
              </a:rPr>
              <a:t>Armando over Armando, een gesprek met Jeroen </a:t>
            </a:r>
            <a:r>
              <a:rPr lang="nl-NL" dirty="0" err="1">
                <a:solidFill>
                  <a:srgbClr val="666666"/>
                </a:solidFill>
                <a:effectLst/>
              </a:rPr>
              <a:t>Wielaert</a:t>
            </a:r>
            <a:r>
              <a:rPr lang="nl-NL" dirty="0">
                <a:solidFill>
                  <a:srgbClr val="666666"/>
                </a:solidFill>
                <a:effectLst/>
              </a:rPr>
              <a:t>.</a:t>
            </a:r>
          </a:p>
          <a:p>
            <a:r>
              <a:rPr lang="nl-NL" dirty="0">
                <a:effectLst/>
              </a:rPr>
              <a:t>In de vroege jaren 50 deelde hij wel in de even revolutionaire, als experimentele geest van Cobra. "Het was allemaal een beetje verborgen, maar het was er wel. Ik nam er iets van mee. Het veranderde heel snel naar mijn eigen kunst. Mijn eerste schilderijen zijn van 1953. Het was toen nog met lak. Ik kon geen olieverf betalen."</a:t>
            </a:r>
          </a:p>
          <a:p>
            <a:r>
              <a:rPr lang="nl-NL" b="1" dirty="0">
                <a:effectLst/>
                <a:latin typeface="Helvetica Neue"/>
              </a:rPr>
              <a:t>Zwaar beladen landschappen</a:t>
            </a:r>
          </a:p>
          <a:p>
            <a:r>
              <a:rPr lang="nl-NL" dirty="0">
                <a:effectLst/>
              </a:rPr>
              <a:t>In Museum </a:t>
            </a:r>
            <a:r>
              <a:rPr lang="nl-NL" dirty="0" err="1">
                <a:effectLst/>
              </a:rPr>
              <a:t>Kranenburgh</a:t>
            </a:r>
            <a:r>
              <a:rPr lang="nl-NL" dirty="0">
                <a:effectLst/>
              </a:rPr>
              <a:t> hangen ook vroege tekeningen op papier – dat was ook goedkoop, een kwartje per vel. Er is een half abstract landschap te zien met hier en daar een boom, alles vervat in de kleuren rood, groen en geel. Het is een vroeg voorbeeld van een van zijn belangrijkste thema's. Armando heeft nooit lieflijke landschapjes verbeeld, maar zwaar beladen landschappen. Stellig zegt hij: "Daar kun je niet omheen. Je hebt onderwerpen die van jou zijn en die je misschien om je heen gezien hebt."</a:t>
            </a:r>
          </a:p>
          <a:p>
            <a:r>
              <a:rPr lang="nl-NL" dirty="0">
                <a:effectLst/>
              </a:rPr>
              <a:t>Kamp Amersfoort stond in het groen buiten de stad, vol bomen die Armando als stille getuigen zag van wat de gevangenen binnen het prikkeldraad werd aangedaan. Hij bedacht er de betiteling 'schuldig landschap' voor. Zoveel jaar later zegt hij: "Natuurlijk is een landschap niet schuldig, maar ik noem het wel zo. Het zijn beladen landschappen. Lieflijk? Nee, helaas niet."</a:t>
            </a:r>
          </a:p>
          <a:p>
            <a:r>
              <a:rPr lang="nl-NL" dirty="0">
                <a:solidFill>
                  <a:srgbClr val="F5F5F5"/>
                </a:solidFill>
                <a:effectLst/>
              </a:rPr>
              <a:t>Armando (1993)</a:t>
            </a:r>
            <a:r>
              <a:rPr lang="nl-NL" b="1" cap="all" dirty="0">
                <a:solidFill>
                  <a:srgbClr val="999999"/>
                </a:solidFill>
                <a:effectLst/>
                <a:latin typeface="Helvetica Neue"/>
              </a:rPr>
              <a:t>ANP</a:t>
            </a:r>
            <a:endParaRPr lang="nl-NL" dirty="0">
              <a:solidFill>
                <a:srgbClr val="F5F5F5"/>
              </a:solidFill>
              <a:effectLst/>
            </a:endParaRPr>
          </a:p>
          <a:p>
            <a:r>
              <a:rPr lang="nl-NL" b="1" dirty="0">
                <a:effectLst/>
                <a:latin typeface="Helvetica Neue"/>
              </a:rPr>
              <a:t>In 1945 heb ik een minuut gedacht: 'nu komt er nooit meer oorlog'. Nou, daar ben ik heel snel van genezen.</a:t>
            </a:r>
          </a:p>
          <a:p>
            <a:r>
              <a:rPr lang="nl-NL" dirty="0">
                <a:solidFill>
                  <a:srgbClr val="999999"/>
                </a:solidFill>
                <a:effectLst/>
              </a:rPr>
              <a:t>Armando</a:t>
            </a:r>
            <a:endParaRPr lang="nl-NL" dirty="0">
              <a:effectLst/>
            </a:endParaRPr>
          </a:p>
          <a:p>
            <a:r>
              <a:rPr lang="nl-NL" dirty="0">
                <a:effectLst/>
              </a:rPr>
              <a:t>Altijd is het gegaan over de contrasten van goed en kwaad, waar het vaak schuurt tussen ellendige actualiteit en de schoonheid die er toch omheen voorkomt. Dat is zo tot de dag van nu en straks.</a:t>
            </a:r>
          </a:p>
          <a:p>
            <a:r>
              <a:rPr lang="nl-NL" dirty="0">
                <a:effectLst/>
              </a:rPr>
              <a:t>Het brengt Armando tot het diepste schamperen: "Het is kennelijk des mens. Het zijn wel mijn jeugdjaren en die herinneringen schilder ik uit. In 1945 heb ik een minuut gedacht: 'nu komt er nooit meer oorlog'. Nou, daar ben ik heel snel van genezen. Er blijft dreiging bestaan naast schoonheid. Kennelijk is dat zo. Heel merkwaardig. De mens is een eigenaardige vinding. Ik vind het eigenlijk een minderwaardige vinding. En daar schaar ik mezelf ook onder, om alle misverstanden te voorkomen."</a:t>
            </a:r>
          </a:p>
          <a:p>
            <a:r>
              <a:rPr lang="nl-NL" b="1" dirty="0">
                <a:effectLst/>
                <a:latin typeface="Helvetica Neue"/>
              </a:rPr>
              <a:t>Overmacht dus?</a:t>
            </a:r>
          </a:p>
          <a:p>
            <a:r>
              <a:rPr lang="nl-NL" dirty="0">
                <a:effectLst/>
              </a:rPr>
              <a:t>"Tuurlijk. Je leeft met overmacht. Het is zelfs zo met de schilderijen die ik nu maak, of die ik móet maken. Niemand geeft me de opdracht. Maar ik héb de opdracht."</a:t>
            </a:r>
          </a:p>
          <a:p>
            <a:r>
              <a:rPr lang="nl-NL" b="1" dirty="0">
                <a:effectLst/>
                <a:latin typeface="Helvetica Neue"/>
              </a:rPr>
              <a:t>Een innerlijke noodzaak?</a:t>
            </a:r>
          </a:p>
          <a:p>
            <a:r>
              <a:rPr lang="nl-NL" dirty="0">
                <a:effectLst/>
              </a:rPr>
              <a:t>"Ja, kennelijk. Het is een afgetrapt begrip, maar het is kennelijk zo."</a:t>
            </a:r>
          </a:p>
          <a:p>
            <a:r>
              <a:rPr lang="nl-NL" b="1" dirty="0">
                <a:effectLst/>
                <a:latin typeface="Helvetica Neue"/>
              </a:rPr>
              <a:t>Is het een kwestie van blijven bezweren?</a:t>
            </a:r>
          </a:p>
          <a:p>
            <a:r>
              <a:rPr lang="nl-NL" dirty="0">
                <a:effectLst/>
              </a:rPr>
              <a:t>"Achteraf bezien wel. Je denkt er niet bij na als je het maakt. Maar het is bezweren, ja. Ik heb wapens geschilderd. Maar dat doe je om ze on –streepje- schuldig te maken."</a:t>
            </a:r>
          </a:p>
          <a:p>
            <a:r>
              <a:rPr lang="nl-NL" dirty="0">
                <a:effectLst/>
              </a:rPr>
              <a:t>In het Bergense museum hangt dat prille werk tegenover het latere, zoals het grote zwart-wit-beeld van de beruchte rozentuin in Kamp Amersfoort, de met prikkeldraad omspannen folterruimte. Veel van het latere werk is verkocht, tot blijdschap van Armando. Met een </a:t>
            </a:r>
            <a:r>
              <a:rPr lang="nl-NL" dirty="0" err="1">
                <a:effectLst/>
              </a:rPr>
              <a:t>grinnikje</a:t>
            </a:r>
            <a:r>
              <a:rPr lang="nl-NL" dirty="0">
                <a:effectLst/>
              </a:rPr>
              <a:t>: "Gelukkig, voor een arme kunstenaar."</a:t>
            </a:r>
          </a:p>
          <a:p>
            <a:r>
              <a:rPr lang="nl-NL" dirty="0">
                <a:effectLst/>
              </a:rPr>
              <a:t>Het is voor het eerst dat hij het in een totaal van meer dan vijftig jaar bij elkaar ziet. Zijn eigen oordeel? "Armando is oud geworden. Dat is het enige wat ik kan zeggen. Het is interessant om die dingen terug te zien. Ik moet eerlijk zeggen, en ik heb niet zo'n hoge dunk van mezelf: 'hoe is het mogelijk dat ik dat toen gemaakt heb, toen, echt!' Maar verder deug ik niet. Ik ben een totale digitale analfabeet en verder kan ik niks."</a:t>
            </a:r>
          </a:p>
          <a:p>
            <a:r>
              <a:rPr lang="nl-NL" dirty="0">
                <a:effectLst/>
              </a:rPr>
              <a:t>Is hij niet toch een beetje tevreden met de tentoonstelling in Bergen? Smalend: "Ik ben bang van wel, als enige. Dat is altijd het leuke op tentoonstellingen: de enige die kijkt ben ik. Als enige ben ik nieuwsgierig naar die schilderijen. De anderen staan met de rug ernaar toe en staan elkaar hartelijk te feliciteren dat ze elkaar weer zien. Nou en? Ik schilder. Het zijn belangrijke stappen die je zet in je leven. Wat had ik anders moeten doen?"</a:t>
            </a:r>
          </a:p>
          <a:p>
            <a:r>
              <a:rPr lang="nl-NL" b="1" dirty="0">
                <a:effectLst/>
                <a:latin typeface="Helvetica Neue"/>
              </a:rPr>
              <a:t>Overmacht</a:t>
            </a:r>
          </a:p>
          <a:p>
            <a:r>
              <a:rPr lang="nl-NL" dirty="0">
                <a:effectLst/>
              </a:rPr>
              <a:t>Voor Armando</a:t>
            </a:r>
          </a:p>
          <a:p>
            <a:r>
              <a:rPr lang="nl-NL" i="1" dirty="0">
                <a:effectLst/>
              </a:rPr>
              <a:t>Vergooid overschaduwd</a:t>
            </a:r>
            <a:br>
              <a:rPr lang="nl-NL" i="1" dirty="0">
                <a:effectLst/>
              </a:rPr>
            </a:br>
            <a:r>
              <a:rPr lang="nl-NL" i="1" dirty="0">
                <a:effectLst/>
              </a:rPr>
              <a:t>blinkt uit binnen elk kader</a:t>
            </a:r>
            <a:br>
              <a:rPr lang="nl-NL" i="1" dirty="0">
                <a:effectLst/>
              </a:rPr>
            </a:br>
            <a:r>
              <a:rPr lang="nl-NL" i="1" dirty="0">
                <a:effectLst/>
              </a:rPr>
              <a:t>alles overtredende kaders van misdaad</a:t>
            </a:r>
            <a:br>
              <a:rPr lang="nl-NL" i="1" dirty="0">
                <a:effectLst/>
              </a:rPr>
            </a:br>
            <a:r>
              <a:rPr lang="nl-NL" i="1" dirty="0" err="1">
                <a:effectLst/>
              </a:rPr>
              <a:t>onspoort</a:t>
            </a:r>
            <a:r>
              <a:rPr lang="nl-NL" i="1" dirty="0">
                <a:effectLst/>
              </a:rPr>
              <a:t> uitgegleden in het remspoor van de tijd</a:t>
            </a:r>
            <a:br>
              <a:rPr lang="nl-NL" i="1" dirty="0">
                <a:effectLst/>
              </a:rPr>
            </a:br>
            <a:r>
              <a:rPr lang="nl-NL" i="1" dirty="0">
                <a:effectLst/>
              </a:rPr>
              <a:t>misdadigers wordt weldoener</a:t>
            </a:r>
            <a:br>
              <a:rPr lang="nl-NL" i="1" dirty="0">
                <a:effectLst/>
              </a:rPr>
            </a:br>
            <a:r>
              <a:rPr lang="nl-NL" i="1" dirty="0">
                <a:effectLst/>
              </a:rPr>
              <a:t>hij maakt koek van boeien puree van traliën</a:t>
            </a:r>
            <a:endParaRPr lang="nl-NL" dirty="0">
              <a:effectLst/>
            </a:endParaRPr>
          </a:p>
          <a:p>
            <a:r>
              <a:rPr lang="nl-NL" i="1" dirty="0">
                <a:effectLst/>
              </a:rPr>
              <a:t>De achtervolger uit eigen strot gestuwd</a:t>
            </a:r>
            <a:br>
              <a:rPr lang="nl-NL" i="1" dirty="0">
                <a:effectLst/>
              </a:rPr>
            </a:br>
            <a:r>
              <a:rPr lang="nl-NL" i="1" dirty="0">
                <a:effectLst/>
              </a:rPr>
              <a:t>laat zich bijtanken op doodshoogte</a:t>
            </a:r>
            <a:br>
              <a:rPr lang="nl-NL" i="1" dirty="0">
                <a:effectLst/>
              </a:rPr>
            </a:br>
            <a:r>
              <a:rPr lang="nl-NL" i="1" dirty="0">
                <a:effectLst/>
              </a:rPr>
              <a:t>bij het lenig ontduiken van stoten in de maagstreek</a:t>
            </a:r>
            <a:br>
              <a:rPr lang="nl-NL" i="1" dirty="0">
                <a:effectLst/>
              </a:rPr>
            </a:br>
            <a:r>
              <a:rPr lang="nl-NL" i="1" dirty="0">
                <a:effectLst/>
              </a:rPr>
              <a:t>knarsetanden heel even zijn kuiten</a:t>
            </a:r>
            <a:br>
              <a:rPr lang="nl-NL" i="1" dirty="0">
                <a:effectLst/>
              </a:rPr>
            </a:br>
            <a:r>
              <a:rPr lang="nl-NL" i="1" dirty="0">
                <a:effectLst/>
              </a:rPr>
              <a:t>zijn ogen angels vastgezet in raakvlak</a:t>
            </a:r>
            <a:br>
              <a:rPr lang="nl-NL" i="1" dirty="0">
                <a:effectLst/>
              </a:rPr>
            </a:br>
            <a:r>
              <a:rPr lang="nl-NL" i="1" dirty="0">
                <a:effectLst/>
              </a:rPr>
              <a:t>in vergezicht bijten in het drekspoor van de tijd</a:t>
            </a:r>
            <a:br>
              <a:rPr lang="nl-NL" i="1" dirty="0">
                <a:effectLst/>
              </a:rPr>
            </a:br>
            <a:r>
              <a:rPr lang="nl-NL" i="1" dirty="0">
                <a:effectLst/>
              </a:rPr>
              <a:t>alles ontspoort van wit naar zwart</a:t>
            </a:r>
            <a:br>
              <a:rPr lang="nl-NL" i="1" dirty="0">
                <a:effectLst/>
              </a:rPr>
            </a:br>
            <a:r>
              <a:rPr lang="nl-NL" i="1" dirty="0">
                <a:effectLst/>
              </a:rPr>
              <a:t>van de weg </a:t>
            </a:r>
            <a:r>
              <a:rPr lang="nl-NL" i="1" dirty="0" err="1">
                <a:effectLst/>
              </a:rPr>
              <a:t>weg</a:t>
            </a:r>
            <a:r>
              <a:rPr lang="nl-NL" i="1" dirty="0">
                <a:effectLst/>
              </a:rPr>
              <a:t> maar de weg raakt hem niet kwijt</a:t>
            </a:r>
            <a:endParaRPr lang="nl-NL" dirty="0">
              <a:effectLst/>
            </a:endParaRPr>
          </a:p>
          <a:p>
            <a:r>
              <a:rPr lang="nl-NL" i="1" dirty="0">
                <a:effectLst/>
              </a:rPr>
              <a:t>bijna een man van de wetenschap in schappen</a:t>
            </a:r>
            <a:br>
              <a:rPr lang="nl-NL" i="1" dirty="0">
                <a:effectLst/>
              </a:rPr>
            </a:br>
            <a:r>
              <a:rPr lang="nl-NL" i="1" dirty="0">
                <a:effectLst/>
              </a:rPr>
              <a:t>liggen hier omwegen daar overwegen</a:t>
            </a:r>
            <a:br>
              <a:rPr lang="nl-NL" i="1" dirty="0">
                <a:effectLst/>
              </a:rPr>
            </a:br>
            <a:r>
              <a:rPr lang="nl-NL" i="1" dirty="0">
                <a:effectLst/>
              </a:rPr>
              <a:t>keurig geordend de rampen van de stilstand</a:t>
            </a:r>
            <a:br>
              <a:rPr lang="nl-NL" i="1" dirty="0">
                <a:effectLst/>
              </a:rPr>
            </a:br>
            <a:r>
              <a:rPr lang="nl-NL" i="1" dirty="0">
                <a:effectLst/>
              </a:rPr>
              <a:t>en de dubbele borrelplaat van de borrelpraat</a:t>
            </a:r>
            <a:br>
              <a:rPr lang="nl-NL" i="1" dirty="0">
                <a:effectLst/>
              </a:rPr>
            </a:br>
            <a:r>
              <a:rPr lang="nl-NL" i="1" dirty="0">
                <a:effectLst/>
              </a:rPr>
              <a:t>das war </a:t>
            </a:r>
            <a:r>
              <a:rPr lang="nl-NL" i="1" dirty="0" err="1">
                <a:effectLst/>
              </a:rPr>
              <a:t>ich</a:t>
            </a:r>
            <a:r>
              <a:rPr lang="nl-NL" i="1" dirty="0">
                <a:effectLst/>
              </a:rPr>
              <a:t> da war </a:t>
            </a:r>
            <a:r>
              <a:rPr lang="nl-NL" i="1" dirty="0" err="1">
                <a:effectLst/>
              </a:rPr>
              <a:t>ich</a:t>
            </a:r>
            <a:r>
              <a:rPr lang="nl-NL" i="1" dirty="0">
                <a:effectLst/>
              </a:rPr>
              <a:t> prosit </a:t>
            </a:r>
            <a:r>
              <a:rPr lang="nl-NL" i="1" dirty="0" err="1">
                <a:effectLst/>
              </a:rPr>
              <a:t>vergangenheit</a:t>
            </a:r>
            <a:br>
              <a:rPr lang="nl-NL" i="1" dirty="0">
                <a:effectLst/>
              </a:rPr>
            </a:br>
            <a:r>
              <a:rPr lang="nl-NL" i="1" dirty="0">
                <a:effectLst/>
              </a:rPr>
              <a:t>paukenpaniek bij het pokeren met tijd</a:t>
            </a:r>
            <a:br>
              <a:rPr lang="nl-NL" i="1" dirty="0">
                <a:effectLst/>
              </a:rPr>
            </a:br>
            <a:r>
              <a:rPr lang="nl-NL" i="1" dirty="0">
                <a:effectLst/>
              </a:rPr>
              <a:t>laat het hem in alle eenvoud zien</a:t>
            </a:r>
            <a:br>
              <a:rPr lang="nl-NL" i="1" dirty="0">
                <a:effectLst/>
              </a:rPr>
            </a:br>
            <a:r>
              <a:rPr lang="nl-NL" i="1" dirty="0">
                <a:effectLst/>
              </a:rPr>
              <a:t>sierpruik naast bierbuik mager lijk naast kadaver</a:t>
            </a:r>
            <a:br>
              <a:rPr lang="nl-NL" i="1" dirty="0">
                <a:effectLst/>
              </a:rPr>
            </a:br>
            <a:r>
              <a:rPr lang="nl-NL" i="1" dirty="0">
                <a:effectLst/>
              </a:rPr>
              <a:t>hij heeft het aanvaard zo gelaten</a:t>
            </a:r>
            <a:br>
              <a:rPr lang="nl-NL" i="1" dirty="0">
                <a:effectLst/>
              </a:rPr>
            </a:br>
            <a:r>
              <a:rPr lang="nl-NL" i="1" dirty="0">
                <a:effectLst/>
              </a:rPr>
              <a:t>als had hij alles geleefd geleden</a:t>
            </a:r>
            <a:br>
              <a:rPr lang="nl-NL" i="1" dirty="0">
                <a:effectLst/>
              </a:rPr>
            </a:br>
            <a:r>
              <a:rPr lang="nl-NL" i="1" dirty="0">
                <a:effectLst/>
              </a:rPr>
              <a:t>vergeten niets en zeker niets aanbeden.</a:t>
            </a:r>
            <a:endParaRPr lang="nl-NL" dirty="0">
              <a:effectLst/>
            </a:endParaRPr>
          </a:p>
          <a:p>
            <a:endParaRPr lang="nl-NL" dirty="0">
              <a:effectLst/>
            </a:endParaRPr>
          </a:p>
          <a:p>
            <a:pPr>
              <a:buFont typeface="Arial" panose="020B0604020202020204" pitchFamily="34" charset="0"/>
              <a:buNone/>
            </a:pPr>
            <a:endParaRPr lang="nl-NL" dirty="0">
              <a:effectLst/>
            </a:endParaRPr>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16</a:t>
            </a:fld>
            <a:endParaRPr lang="nl-NL"/>
          </a:p>
        </p:txBody>
      </p:sp>
    </p:spTree>
    <p:extLst>
      <p:ext uri="{BB962C8B-B14F-4D97-AF65-F5344CB8AC3E}">
        <p14:creationId xmlns:p14="http://schemas.microsoft.com/office/powerpoint/2010/main" val="180336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Armando maakte kort na de oorlog in Bergen kennis met moderne kunst. Hij werd in eerste instantie. beïnvloed door Cobraschilders als Appel en Corneille. </a:t>
            </a:r>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17</a:t>
            </a:fld>
            <a:endParaRPr lang="nl-NL"/>
          </a:p>
        </p:txBody>
      </p:sp>
    </p:spTree>
    <p:extLst>
      <p:ext uri="{BB962C8B-B14F-4D97-AF65-F5344CB8AC3E}">
        <p14:creationId xmlns:p14="http://schemas.microsoft.com/office/powerpoint/2010/main" val="96627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Heel anders was het in het begin met Armando en de Experimentelen. De kunstenaars Appel, Corneille en Constant vormden in 1948 de Nederlandse afvaardiging naar Parijs voor de inwijding van de Europese doorbraakbeweging Cobra. Armando had er wel iets over gelezen, maar nog geen doeken van hen gezien. Hij musiceerde wat, speelde viool, zocht een richting in de kunst.</a:t>
            </a:r>
          </a:p>
          <a:p>
            <a:endParaRPr lang="nl-NL" dirty="0"/>
          </a:p>
          <a:p>
            <a:r>
              <a:rPr lang="nl-NL" dirty="0"/>
              <a:t>In de zomer van 1949 waren de ouders van Armando te gast in een pension in Bergen. De pensioneigenaren hadden een zoon die marinier was op het vliegdekschip Karel </a:t>
            </a:r>
            <a:r>
              <a:rPr lang="nl-NL" dirty="0" err="1"/>
              <a:t>Doorman</a:t>
            </a:r>
            <a:r>
              <a:rPr lang="nl-NL" dirty="0"/>
              <a:t>. In zijn uniform ging hij samen met Armando de open ateliers af.</a:t>
            </a:r>
          </a:p>
          <a:p>
            <a:endParaRPr lang="nl-NL" dirty="0"/>
          </a:p>
          <a:p>
            <a:r>
              <a:rPr lang="nl-NL" dirty="0"/>
              <a:t>Armando JEROEN WIELAERT / NOS</a:t>
            </a:r>
          </a:p>
          <a:p>
            <a:r>
              <a:rPr lang="nl-NL" dirty="0"/>
              <a:t>Ik heb het licht nooit mogen zien. Misschien heeft het licht mij gezien.</a:t>
            </a:r>
          </a:p>
          <a:p>
            <a:r>
              <a:rPr lang="nl-NL" dirty="0"/>
              <a:t>Armando</a:t>
            </a:r>
          </a:p>
          <a:p>
            <a:r>
              <a:rPr lang="nl-NL" dirty="0"/>
              <a:t>De keramist Dick Hubers had een mooie ruimte gevonden in dat oude badhuis. Armando stond versteld. Bijna 67 jaar later zegt hij: "Het fascineerde me enorm, maar ik begreep er niets van. Het is me mijn hele leven bijgebleven. Ik wist wel van die beweging, maar hun beruchte tentoonstelling in het Stedelijk in Amsterdam van '48 heb ik niet gezien."</a:t>
            </a:r>
          </a:p>
          <a:p>
            <a:endParaRPr lang="nl-NL" dirty="0"/>
          </a:p>
          <a:p>
            <a:r>
              <a:rPr lang="nl-NL" dirty="0"/>
              <a:t>Zag hij daar in Bergen dus voor het eerst het licht? Dat vindt Armando overdreven. Met het zachte sarcasme dat hem eigen is zegt hij: "Ik heb het licht nooit mogen zien. Misschien heeft het licht mij gezien. Ik weet het niet."</a:t>
            </a:r>
          </a:p>
          <a:p>
            <a:endParaRPr lang="nl-NL" dirty="0"/>
          </a:p>
          <a:p>
            <a:r>
              <a:rPr lang="nl-NL" dirty="0"/>
              <a:t>Als hij die doeken niet begreep, wat vertelden ze hem dan wel? Nu zegt hij direct en duidelijk: "Vrijheid. Een totale vrijheid die ik op die leeftijd nog niet helemaal kon begrijpen, maar het gaat op die leeftijd heel snel. 18, 19 was ik. Het was een vrijheid die ik niet altijd als vrijheid zag, maar we leefden wel in vrijheid. Vrijheid was na de bevrijding heel belangrijk."</a:t>
            </a:r>
          </a:p>
          <a:p>
            <a:endParaRPr lang="nl-NL" dirty="0"/>
          </a:p>
          <a:p>
            <a:r>
              <a:rPr lang="nl-NL" dirty="0"/>
              <a:t>Armando maakte dit werk in 1954; de kunstenaar was toen 25 jaar ARMANDO</a:t>
            </a:r>
          </a:p>
          <a:p>
            <a:endParaRPr lang="nl-NL" dirty="0"/>
          </a:p>
          <a:p>
            <a:r>
              <a:rPr lang="nl-NL" dirty="0"/>
              <a:t>Ook dit werk komt uit zijn vroege periode (1958) ARMANDO (FOTOGRAFIE: R. KLEIN GOTI)</a:t>
            </a:r>
          </a:p>
          <a:p>
            <a:endParaRPr lang="nl-NL" dirty="0"/>
          </a:p>
          <a:p>
            <a:r>
              <a:rPr lang="nl-NL" dirty="0"/>
              <a:t>Dit 2x2 meter grote doek heeft de naam Melancholie ARMANDO</a:t>
            </a:r>
          </a:p>
          <a:p>
            <a:endParaRPr lang="nl-NL" dirty="0"/>
          </a:p>
          <a:p>
            <a:endParaRPr lang="nl-NL" dirty="0"/>
          </a:p>
          <a:p>
            <a:endParaRPr lang="nl-NL" dirty="0"/>
          </a:p>
          <a:p>
            <a:r>
              <a:rPr lang="nl-NL" dirty="0"/>
              <a:t>Onderduikers</a:t>
            </a:r>
          </a:p>
          <a:p>
            <a:r>
              <a:rPr lang="nl-NL" dirty="0"/>
              <a:t>Armando had de oorlog beleefd in Amersfoort, was vaak gaan kijken bij het beruchte Kamp. Zijn ouders hadden twee onderduikers toegelaten. Het werd verraden, de Duitsers vielen binnen. Met het hele gezin zijn ze zelf een paar dagen uit hun woning gevlucht, uit angst voor brandstichting door een Duitse granaat. Dat kwam er niet van.</a:t>
            </a:r>
          </a:p>
          <a:p>
            <a:endParaRPr lang="nl-NL" dirty="0"/>
          </a:p>
          <a:p>
            <a:r>
              <a:rPr lang="nl-NL" dirty="0"/>
              <a:t>Alles maakte een diepe indruk op de jeugdige Armando. Het werd een donkere laag in zijn kunstenaarschap. Het kwam allemaal tot uiting in zijn boeken, tekeningen en schilderijen.</a:t>
            </a:r>
          </a:p>
          <a:p>
            <a:r>
              <a:rPr lang="nl-NL" dirty="0"/>
              <a:t> 00:00	</a:t>
            </a:r>
          </a:p>
          <a:p>
            <a:r>
              <a:rPr lang="nl-NL" dirty="0"/>
              <a:t>03:56</a:t>
            </a:r>
          </a:p>
          <a:p>
            <a:r>
              <a:rPr lang="nl-NL" dirty="0"/>
              <a:t>'Hoe is het mogelijk dat ik al die schilderijen toen heb gemaakt?'</a:t>
            </a:r>
          </a:p>
          <a:p>
            <a:r>
              <a:rPr lang="nl-NL" dirty="0"/>
              <a:t>Armando over Armando, een gesprek met Jeroen </a:t>
            </a:r>
            <a:r>
              <a:rPr lang="nl-NL" dirty="0" err="1"/>
              <a:t>Wielaert</a:t>
            </a:r>
            <a:r>
              <a:rPr lang="nl-NL" dirty="0"/>
              <a:t>.</a:t>
            </a:r>
          </a:p>
          <a:p>
            <a:r>
              <a:rPr lang="nl-NL" dirty="0"/>
              <a:t>In de vroege jaren 50 deelde hij wel in de even revolutionaire, als experimentele geest van Cobra. "Het was allemaal een beetje verborgen, maar het was er wel. Ik nam er iets van mee. Het veranderde heel snel naar mijn eigen kunst. Mijn eerste schilderijen zijn van 1953. Het was toen nog met lak. Ik kon geen olieverf betalen."</a:t>
            </a:r>
          </a:p>
          <a:p>
            <a:endParaRPr lang="nl-NL" dirty="0"/>
          </a:p>
          <a:p>
            <a:r>
              <a:rPr lang="nl-NL" dirty="0"/>
              <a:t>Zwaar beladen landschappen</a:t>
            </a:r>
          </a:p>
          <a:p>
            <a:r>
              <a:rPr lang="nl-NL" dirty="0"/>
              <a:t>In Museum </a:t>
            </a:r>
            <a:r>
              <a:rPr lang="nl-NL" dirty="0" err="1"/>
              <a:t>Kranenburgh</a:t>
            </a:r>
            <a:r>
              <a:rPr lang="nl-NL" dirty="0"/>
              <a:t> hangen ook vroege tekeningen op papier – dat was ook goedkoop, een kwartje per vel. Er is een half abstract landschap te zien met hier en daar een boom, alles vervat in de kleuren rood, groen en geel. Het is een vroeg voorbeeld van een van zijn belangrijkste thema's. Armando heeft nooit lieflijke landschapjes verbeeld, maar zwaar beladen landschappen. Stellig zegt hij: "Daar kun je niet omheen. Je hebt onderwerpen die van jou zijn en die je misschien om je heen gezien hebt."</a:t>
            </a:r>
          </a:p>
          <a:p>
            <a:endParaRPr lang="nl-NL" dirty="0"/>
          </a:p>
          <a:p>
            <a:r>
              <a:rPr lang="nl-NL" dirty="0"/>
              <a:t>Kamp Amersfoort stond in het groen buiten de stad, vol bomen die Armando als stille getuigen zag van wat de gevangenen binnen het prikkeldraad werd aangedaan. Hij bedacht er de betiteling 'schuldig landschap' voor. Zoveel jaar later zegt hij: "Natuurlijk is een landschap niet schuldig, maar ik noem het wel zo. Het zijn beladen landschappen. Lieflijk? Nee, helaas niet."</a:t>
            </a:r>
          </a:p>
          <a:p>
            <a:endParaRPr lang="nl-NL" dirty="0"/>
          </a:p>
          <a:p>
            <a:r>
              <a:rPr lang="nl-NL" dirty="0"/>
              <a:t>Armando (1993) ANP</a:t>
            </a:r>
          </a:p>
          <a:p>
            <a:r>
              <a:rPr lang="nl-NL" dirty="0"/>
              <a:t>In 1945 heb ik een minuut gedacht: 'nu komt er nooit meer oorlog'. Nou, daar ben ik heel snel van genezen.</a:t>
            </a:r>
          </a:p>
          <a:p>
            <a:r>
              <a:rPr lang="nl-NL" dirty="0"/>
              <a:t>Armando</a:t>
            </a:r>
          </a:p>
          <a:p>
            <a:r>
              <a:rPr lang="nl-NL" dirty="0"/>
              <a:t>Altijd is het gegaan over de contrasten van goed en kwaad, waar het vaak schuurt tussen ellendige actualiteit en de schoonheid die er toch omheen voorkomt. Dat is zo tot de dag van nu en straks.</a:t>
            </a:r>
          </a:p>
          <a:p>
            <a:endParaRPr lang="nl-NL" dirty="0"/>
          </a:p>
          <a:p>
            <a:r>
              <a:rPr lang="nl-NL" dirty="0"/>
              <a:t>Het brengt Armando tot het diepste schamperen: "Het is kennelijk des mens. Het zijn wel mijn jeugdjaren en die herinneringen schilder ik uit. In 1945 heb ik een minuut gedacht: 'nu komt er nooit meer oorlog'. Nou, daar ben ik heel snel van genezen. Er blijft dreiging bestaan naast schoonheid. Kennelijk is dat zo. Heel merkwaardig. De mens is een eigenaardige vinding. Ik vind het eigenlijk een minderwaardige vinding. En daar schaar ik mezelf ook onder, om alle misverstanden te voorkomen."</a:t>
            </a:r>
          </a:p>
          <a:p>
            <a:endParaRPr lang="nl-NL" dirty="0"/>
          </a:p>
          <a:p>
            <a:r>
              <a:rPr lang="nl-NL" dirty="0"/>
              <a:t>Overmacht dus?</a:t>
            </a:r>
          </a:p>
          <a:p>
            <a:r>
              <a:rPr lang="nl-NL" dirty="0"/>
              <a:t>"Tuurlijk. Je leeft met overmacht. Het is zelfs zo met de schilderijen die ik nu maak, of die ik móet maken. Niemand geeft me de opdracht. Maar ik héb de opdracht."</a:t>
            </a:r>
          </a:p>
          <a:p>
            <a:endParaRPr lang="nl-NL" dirty="0"/>
          </a:p>
          <a:p>
            <a:r>
              <a:rPr lang="nl-NL" dirty="0"/>
              <a:t>Een innerlijke noodzaak?</a:t>
            </a:r>
          </a:p>
          <a:p>
            <a:r>
              <a:rPr lang="nl-NL" dirty="0"/>
              <a:t>"Ja, kennelijk. Het is een afgetrapt begrip, maar het is kennelijk zo."</a:t>
            </a:r>
          </a:p>
          <a:p>
            <a:endParaRPr lang="nl-NL" dirty="0"/>
          </a:p>
          <a:p>
            <a:r>
              <a:rPr lang="nl-NL" dirty="0"/>
              <a:t>Is het een kwestie van blijven bezweren?</a:t>
            </a:r>
          </a:p>
          <a:p>
            <a:r>
              <a:rPr lang="nl-NL" dirty="0"/>
              <a:t>"Achteraf bezien wel. Je denkt er niet bij na als je het maakt. Maar het is bezweren, ja. Ik heb wapens geschilderd. Maar dat doe je om ze on –streepje- schuldig te maken."</a:t>
            </a:r>
          </a:p>
          <a:p>
            <a:r>
              <a:rPr lang="nl-NL" dirty="0"/>
              <a:t>In het Bergense museum hangt dat prille werk tegenover het latere, zoals het grote zwart-wit-beeld van de beruchte rozentuin in Kamp Amersfoort, de met prikkeldraad omspannen folterruimte. Veel van het latere werk is verkocht, tot blijdschap van Armando. Met een </a:t>
            </a:r>
            <a:r>
              <a:rPr lang="nl-NL" dirty="0" err="1"/>
              <a:t>grinnikje</a:t>
            </a:r>
            <a:r>
              <a:rPr lang="nl-NL" dirty="0"/>
              <a:t>: "Gelukkig, voor een arme kunstenaar."</a:t>
            </a:r>
          </a:p>
          <a:p>
            <a:endParaRPr lang="nl-NL" dirty="0"/>
          </a:p>
          <a:p>
            <a:r>
              <a:rPr lang="nl-NL" dirty="0"/>
              <a:t>Het is voor het eerst dat hij het in een totaal van meer dan vijftig jaar bij elkaar ziet. Zijn eigen oordeel? "Armando is oud geworden. Dat is het enige wat ik kan zeggen. Het is interessant om die dingen terug te zien. Ik moet eerlijk zeggen, en ik heb niet zo'n hoge dunk van mezelf: 'hoe is het mogelijk dat ik dat toen gemaakt heb, toen, echt!' Maar verder deug ik niet. Ik ben een totale digitale analfabeet en verder kan ik niks."</a:t>
            </a:r>
          </a:p>
          <a:p>
            <a:endParaRPr lang="nl-NL" dirty="0"/>
          </a:p>
          <a:p>
            <a:r>
              <a:rPr lang="nl-NL" dirty="0"/>
              <a:t>Is hij niet toch een beetje tevreden met de tentoonstelling in Bergen? Smalend: "Ik ben bang van wel, als enige. Dat is altijd het leuke op tentoonstellingen: de enige die kijkt ben ik. Als enige ben ik nieuwsgierig naar die schilderijen. De anderen staan met de rug ernaar toe en staan elkaar hartelijk te feliciteren dat ze elkaar weer zien. Nou en? Ik schilder. Het zijn belangrijke stappen die je zet in je leven. Wat had ik anders moeten doen?"</a:t>
            </a:r>
          </a:p>
          <a:p>
            <a:r>
              <a:rPr lang="nl-NL" dirty="0"/>
              <a:t>Overmacht</a:t>
            </a:r>
          </a:p>
          <a:p>
            <a:r>
              <a:rPr lang="nl-NL" dirty="0"/>
              <a:t>Voor Armando</a:t>
            </a:r>
          </a:p>
          <a:p>
            <a:endParaRPr lang="nl-NL" dirty="0"/>
          </a:p>
          <a:p>
            <a:r>
              <a:rPr lang="nl-NL" dirty="0"/>
              <a:t>Vergooid overschaduwd</a:t>
            </a:r>
          </a:p>
          <a:p>
            <a:r>
              <a:rPr lang="nl-NL" dirty="0"/>
              <a:t>blinkt uit binnen elk kader</a:t>
            </a:r>
          </a:p>
          <a:p>
            <a:r>
              <a:rPr lang="nl-NL" dirty="0"/>
              <a:t>alles overtredende kaders van misdaad</a:t>
            </a:r>
          </a:p>
          <a:p>
            <a:r>
              <a:rPr lang="nl-NL" dirty="0" err="1"/>
              <a:t>onspoort</a:t>
            </a:r>
            <a:r>
              <a:rPr lang="nl-NL" dirty="0"/>
              <a:t> uitgegleden in het remspoor van de tijd</a:t>
            </a:r>
          </a:p>
          <a:p>
            <a:r>
              <a:rPr lang="nl-NL" dirty="0"/>
              <a:t>misdadigers wordt weldoener</a:t>
            </a:r>
          </a:p>
          <a:p>
            <a:r>
              <a:rPr lang="nl-NL" dirty="0"/>
              <a:t>hij maakt koek van boeien puree van traliën</a:t>
            </a:r>
          </a:p>
          <a:p>
            <a:endParaRPr lang="nl-NL" dirty="0"/>
          </a:p>
          <a:p>
            <a:r>
              <a:rPr lang="nl-NL" dirty="0"/>
              <a:t>De achtervolger uit eigen strot gestuwd</a:t>
            </a:r>
          </a:p>
          <a:p>
            <a:r>
              <a:rPr lang="nl-NL" dirty="0"/>
              <a:t>laat zich bijtanken op doodshoogte</a:t>
            </a:r>
          </a:p>
          <a:p>
            <a:r>
              <a:rPr lang="nl-NL" dirty="0"/>
              <a:t>bij het lenig ontduiken van stoten in de maagstreek</a:t>
            </a:r>
          </a:p>
          <a:p>
            <a:r>
              <a:rPr lang="nl-NL" dirty="0"/>
              <a:t>knarsetanden heel even zijn kuiten</a:t>
            </a:r>
          </a:p>
          <a:p>
            <a:r>
              <a:rPr lang="nl-NL" dirty="0"/>
              <a:t>zijn ogen angels vastgezet in raakvlak</a:t>
            </a:r>
          </a:p>
          <a:p>
            <a:r>
              <a:rPr lang="nl-NL" dirty="0"/>
              <a:t>in vergezicht bijten in het drekspoor van de tijd</a:t>
            </a:r>
          </a:p>
          <a:p>
            <a:r>
              <a:rPr lang="nl-NL" dirty="0"/>
              <a:t>alles ontspoort van wit naar zwart</a:t>
            </a:r>
          </a:p>
          <a:p>
            <a:r>
              <a:rPr lang="nl-NL" dirty="0"/>
              <a:t>van de weg </a:t>
            </a:r>
            <a:r>
              <a:rPr lang="nl-NL" dirty="0" err="1"/>
              <a:t>weg</a:t>
            </a:r>
            <a:r>
              <a:rPr lang="nl-NL" dirty="0"/>
              <a:t> maar de weg raakt hem niet kwijt</a:t>
            </a:r>
          </a:p>
          <a:p>
            <a:endParaRPr lang="nl-NL" dirty="0"/>
          </a:p>
          <a:p>
            <a:r>
              <a:rPr lang="nl-NL" dirty="0"/>
              <a:t>bijna een man van de wetenschap in schappen</a:t>
            </a:r>
          </a:p>
          <a:p>
            <a:r>
              <a:rPr lang="nl-NL" dirty="0"/>
              <a:t>liggen hier omwegen daar overwegen</a:t>
            </a:r>
          </a:p>
          <a:p>
            <a:r>
              <a:rPr lang="nl-NL" dirty="0"/>
              <a:t>keurig geordend de rampen van de stilstand</a:t>
            </a:r>
          </a:p>
          <a:p>
            <a:r>
              <a:rPr lang="nl-NL" dirty="0"/>
              <a:t>en de dubbele borrelplaat van de borrelpraat</a:t>
            </a:r>
          </a:p>
          <a:p>
            <a:r>
              <a:rPr lang="nl-NL" dirty="0"/>
              <a:t>das war </a:t>
            </a:r>
            <a:r>
              <a:rPr lang="nl-NL" dirty="0" err="1"/>
              <a:t>ich</a:t>
            </a:r>
            <a:r>
              <a:rPr lang="nl-NL" dirty="0"/>
              <a:t> da war </a:t>
            </a:r>
            <a:r>
              <a:rPr lang="nl-NL" dirty="0" err="1"/>
              <a:t>ich</a:t>
            </a:r>
            <a:r>
              <a:rPr lang="nl-NL" dirty="0"/>
              <a:t> prosit </a:t>
            </a:r>
            <a:r>
              <a:rPr lang="nl-NL" dirty="0" err="1"/>
              <a:t>vergangenheit</a:t>
            </a:r>
            <a:endParaRPr lang="nl-NL" dirty="0"/>
          </a:p>
          <a:p>
            <a:r>
              <a:rPr lang="nl-NL" dirty="0"/>
              <a:t>paukenpaniek bij het pokeren met tijd</a:t>
            </a:r>
          </a:p>
          <a:p>
            <a:r>
              <a:rPr lang="nl-NL" dirty="0"/>
              <a:t>laat het hem in alle eenvoud zien</a:t>
            </a:r>
          </a:p>
          <a:p>
            <a:r>
              <a:rPr lang="nl-NL" dirty="0"/>
              <a:t>sierpruik naast bierbuik mager lijk naast kadaver</a:t>
            </a:r>
          </a:p>
          <a:p>
            <a:r>
              <a:rPr lang="nl-NL" dirty="0"/>
              <a:t>hij heeft het aanvaard zo gelaten</a:t>
            </a:r>
          </a:p>
          <a:p>
            <a:r>
              <a:rPr lang="nl-NL" dirty="0"/>
              <a:t>als had hij alles geleefd geleden</a:t>
            </a:r>
          </a:p>
          <a:p>
            <a:r>
              <a:rPr lang="nl-NL" dirty="0"/>
              <a:t>vergeten niets en zeker niets aanbeden</a:t>
            </a:r>
          </a:p>
          <a:p>
            <a:endParaRPr lang="nl-NL" dirty="0"/>
          </a:p>
          <a:p>
            <a:r>
              <a:rPr lang="nl-NL" dirty="0"/>
              <a:t>Lucebert</a:t>
            </a:r>
          </a:p>
          <a:p>
            <a:r>
              <a:rPr lang="nl-NL" dirty="0"/>
              <a:t>Deel dit artikel: </a:t>
            </a:r>
          </a:p>
          <a:p>
            <a:r>
              <a:rPr lang="nl-NL" dirty="0"/>
              <a:t> Twitter</a:t>
            </a:r>
          </a:p>
          <a:p>
            <a:r>
              <a:rPr lang="nl-NL" dirty="0"/>
              <a:t>Facebook</a:t>
            </a:r>
          </a:p>
          <a:p>
            <a:r>
              <a:rPr lang="nl-NL" dirty="0"/>
              <a:t>Google+</a:t>
            </a:r>
          </a:p>
          <a:p>
            <a:r>
              <a:rPr lang="nl-NL" dirty="0"/>
              <a:t>E-mail</a:t>
            </a:r>
          </a:p>
          <a:p>
            <a:endParaRPr lang="nl-NL" dirty="0"/>
          </a:p>
          <a:p>
            <a:r>
              <a:rPr lang="nl-NL" dirty="0"/>
              <a:t>Bewoners Sint-Maarten filmen schade: 'mensen dwalen doelloos rond'</a:t>
            </a:r>
          </a:p>
          <a:p>
            <a:r>
              <a:rPr lang="nl-NL" dirty="0"/>
              <a:t>Sinds vannacht is er geen contact meer met mensen op Sint-Maarten. Voordat de verbinding wegviel stuurden bewoners video's en vertelden ze over de verwoestingen op het eiland.</a:t>
            </a:r>
          </a:p>
          <a:p>
            <a:endParaRPr lang="nl-NL" dirty="0"/>
          </a:p>
          <a:p>
            <a:r>
              <a:rPr lang="nl-NL" dirty="0"/>
              <a:t>Rechter: staat moet per direct actie ondernemen tegen luchtvervuiling</a:t>
            </a:r>
          </a:p>
          <a:p>
            <a:r>
              <a:rPr lang="nl-NL" dirty="0"/>
              <a:t>Milieudefensie heeft een kort geding tegen de staat gewonnen waarin maatregelen werden geëist om de lucht in Nederland schoner te maken.</a:t>
            </a:r>
          </a:p>
          <a:p>
            <a:endParaRPr lang="nl-NL" dirty="0"/>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19</a:t>
            </a:fld>
            <a:endParaRPr lang="nl-NL"/>
          </a:p>
        </p:txBody>
      </p:sp>
    </p:spTree>
    <p:extLst>
      <p:ext uri="{BB962C8B-B14F-4D97-AF65-F5344CB8AC3E}">
        <p14:creationId xmlns:p14="http://schemas.microsoft.com/office/powerpoint/2010/main" val="267834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20</a:t>
            </a:fld>
            <a:endParaRPr lang="nl-NL"/>
          </a:p>
        </p:txBody>
      </p:sp>
    </p:spTree>
    <p:extLst>
      <p:ext uri="{BB962C8B-B14F-4D97-AF65-F5344CB8AC3E}">
        <p14:creationId xmlns:p14="http://schemas.microsoft.com/office/powerpoint/2010/main" val="232601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B4A9354-D554-412D-A4E0-236F3DB14FF6}" type="slidenum">
              <a:rPr lang="nl-NL" smtClean="0"/>
              <a:t>21</a:t>
            </a:fld>
            <a:endParaRPr lang="nl-NL"/>
          </a:p>
        </p:txBody>
      </p:sp>
    </p:spTree>
    <p:extLst>
      <p:ext uri="{BB962C8B-B14F-4D97-AF65-F5344CB8AC3E}">
        <p14:creationId xmlns:p14="http://schemas.microsoft.com/office/powerpoint/2010/main" val="72918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509A250-FF31-4206-8172-F9D3106AACB1}" type="datetimeFigureOut">
              <a:rPr lang="en-US" dirty="0"/>
              <a:t>9/7/2017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9796027F-7875-4030-9381-8BD8C4F21935}" type="datetimeFigureOut">
              <a:rPr lang="en-US" dirty="0"/>
              <a:t>9/7/2017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4509A250-FF31-4206-8172-F9D3106AACB1}" type="datetimeFigureOut">
              <a:rPr lang="en-US" dirty="0"/>
              <a:t>9/7/2017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509A250-FF31-4206-8172-F9D3106AACB1}" type="datetimeFigureOut">
              <a:rPr lang="en-US" dirty="0"/>
              <a:t>9/7/2017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9/7/2017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86239496"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3E844-4837-4587-B806-7B720997DA8E}"/>
              </a:ext>
            </a:extLst>
          </p:cNvPr>
          <p:cNvSpPr>
            <a:spLocks noGrp="1"/>
          </p:cNvSpPr>
          <p:nvPr>
            <p:ph type="ctrTitle"/>
          </p:nvPr>
        </p:nvSpPr>
        <p:spPr/>
        <p:txBody>
          <a:bodyPr/>
          <a:lstStyle/>
          <a:p>
            <a:r>
              <a:rPr lang="nl-NL" dirty="0"/>
              <a:t>Armando </a:t>
            </a:r>
          </a:p>
        </p:txBody>
      </p:sp>
      <p:sp>
        <p:nvSpPr>
          <p:cNvPr id="3" name="Ondertitel 2">
            <a:extLst>
              <a:ext uri="{FF2B5EF4-FFF2-40B4-BE49-F238E27FC236}">
                <a16:creationId xmlns:a16="http://schemas.microsoft.com/office/drawing/2014/main" id="{B2C32757-0FC7-4730-9503-85238F3D32A6}"/>
              </a:ext>
            </a:extLst>
          </p:cNvPr>
          <p:cNvSpPr>
            <a:spLocks noGrp="1"/>
          </p:cNvSpPr>
          <p:nvPr>
            <p:ph type="subTitle" idx="1"/>
          </p:nvPr>
        </p:nvSpPr>
        <p:spPr/>
        <p:txBody>
          <a:bodyPr/>
          <a:lstStyle/>
          <a:p>
            <a:r>
              <a:rPr lang="nl-NL" dirty="0"/>
              <a:t>Schrijver, Journalist, Theatermaker, Cineast, Beeldend kunstenaar, violist</a:t>
            </a:r>
          </a:p>
        </p:txBody>
      </p:sp>
    </p:spTree>
    <p:extLst>
      <p:ext uri="{BB962C8B-B14F-4D97-AF65-F5344CB8AC3E}">
        <p14:creationId xmlns:p14="http://schemas.microsoft.com/office/powerpoint/2010/main" val="163607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DB987-D1B0-4A3F-8D80-04CEBF268CE7}"/>
              </a:ext>
            </a:extLst>
          </p:cNvPr>
          <p:cNvSpPr>
            <a:spLocks noGrp="1"/>
          </p:cNvSpPr>
          <p:nvPr>
            <p:ph type="title"/>
          </p:nvPr>
        </p:nvSpPr>
        <p:spPr/>
        <p:txBody>
          <a:bodyPr/>
          <a:lstStyle/>
          <a:p>
            <a:r>
              <a:rPr lang="nl-NL" dirty="0"/>
              <a:t>Journalistiek schrijverschap </a:t>
            </a:r>
          </a:p>
        </p:txBody>
      </p:sp>
      <p:pic>
        <p:nvPicPr>
          <p:cNvPr id="5" name="Tijdelijke aanduiding voor inhoud 4">
            <a:extLst>
              <a:ext uri="{FF2B5EF4-FFF2-40B4-BE49-F238E27FC236}">
                <a16:creationId xmlns:a16="http://schemas.microsoft.com/office/drawing/2014/main" id="{AE5602E6-CDED-4AEE-84A2-F5B3734283CA}"/>
              </a:ext>
            </a:extLst>
          </p:cNvPr>
          <p:cNvPicPr>
            <a:picLocks noGrp="1" noChangeAspect="1"/>
          </p:cNvPicPr>
          <p:nvPr>
            <p:ph idx="1"/>
          </p:nvPr>
        </p:nvPicPr>
        <p:blipFill>
          <a:blip r:embed="rId2"/>
          <a:stretch>
            <a:fillRect/>
          </a:stretch>
        </p:blipFill>
        <p:spPr>
          <a:xfrm>
            <a:off x="4975805" y="367438"/>
            <a:ext cx="2689423" cy="3280002"/>
          </a:xfrm>
          <a:prstGeom prst="rect">
            <a:avLst/>
          </a:prstGeom>
        </p:spPr>
      </p:pic>
      <p:sp>
        <p:nvSpPr>
          <p:cNvPr id="4" name="Tijdelijke aanduiding voor tekst 3">
            <a:extLst>
              <a:ext uri="{FF2B5EF4-FFF2-40B4-BE49-F238E27FC236}">
                <a16:creationId xmlns:a16="http://schemas.microsoft.com/office/drawing/2014/main" id="{36447328-7ED2-45BF-B403-17833179ECDC}"/>
              </a:ext>
            </a:extLst>
          </p:cNvPr>
          <p:cNvSpPr>
            <a:spLocks noGrp="1"/>
          </p:cNvSpPr>
          <p:nvPr>
            <p:ph type="body" sz="half" idx="2"/>
          </p:nvPr>
        </p:nvSpPr>
        <p:spPr/>
        <p:txBody>
          <a:bodyPr/>
          <a:lstStyle/>
          <a:p>
            <a:r>
              <a:rPr lang="nl-NL" dirty="0"/>
              <a:t>Weergave van herinneringen van Nederlandse en Duitse daders en slachtoffers,  zonder commentaar. </a:t>
            </a:r>
          </a:p>
          <a:p>
            <a:r>
              <a:rPr lang="nl-NL" dirty="0"/>
              <a:t>De SS`ers riep veel verontwaardiging op. </a:t>
            </a:r>
          </a:p>
          <a:p>
            <a:endParaRPr lang="nl-NL" dirty="0"/>
          </a:p>
          <a:p>
            <a:endParaRPr lang="nl-NL" dirty="0"/>
          </a:p>
        </p:txBody>
      </p:sp>
      <p:pic>
        <p:nvPicPr>
          <p:cNvPr id="13" name="Afbeelding 12">
            <a:extLst>
              <a:ext uri="{FF2B5EF4-FFF2-40B4-BE49-F238E27FC236}">
                <a16:creationId xmlns:a16="http://schemas.microsoft.com/office/drawing/2014/main" id="{49504085-42FD-4EDD-A8A5-171010CDDFC0}"/>
              </a:ext>
            </a:extLst>
          </p:cNvPr>
          <p:cNvPicPr>
            <a:picLocks noChangeAspect="1"/>
          </p:cNvPicPr>
          <p:nvPr/>
        </p:nvPicPr>
        <p:blipFill>
          <a:blip r:embed="rId3"/>
          <a:stretch>
            <a:fillRect/>
          </a:stretch>
        </p:blipFill>
        <p:spPr>
          <a:xfrm>
            <a:off x="7820856" y="367438"/>
            <a:ext cx="2187674" cy="3287488"/>
          </a:xfrm>
          <a:prstGeom prst="rect">
            <a:avLst/>
          </a:prstGeom>
        </p:spPr>
      </p:pic>
      <p:pic>
        <p:nvPicPr>
          <p:cNvPr id="14" name="Afbeelding 13">
            <a:extLst>
              <a:ext uri="{FF2B5EF4-FFF2-40B4-BE49-F238E27FC236}">
                <a16:creationId xmlns:a16="http://schemas.microsoft.com/office/drawing/2014/main" id="{01EE6A34-31C4-452B-A2A7-89B524190B42}"/>
              </a:ext>
            </a:extLst>
          </p:cNvPr>
          <p:cNvPicPr>
            <a:picLocks noChangeAspect="1"/>
          </p:cNvPicPr>
          <p:nvPr/>
        </p:nvPicPr>
        <p:blipFill>
          <a:blip r:embed="rId4"/>
          <a:stretch>
            <a:fillRect/>
          </a:stretch>
        </p:blipFill>
        <p:spPr>
          <a:xfrm>
            <a:off x="5081256" y="3793617"/>
            <a:ext cx="2583971" cy="2891663"/>
          </a:xfrm>
          <a:prstGeom prst="rect">
            <a:avLst/>
          </a:prstGeom>
        </p:spPr>
      </p:pic>
      <p:pic>
        <p:nvPicPr>
          <p:cNvPr id="15" name="Afbeelding 14">
            <a:extLst>
              <a:ext uri="{FF2B5EF4-FFF2-40B4-BE49-F238E27FC236}">
                <a16:creationId xmlns:a16="http://schemas.microsoft.com/office/drawing/2014/main" id="{FFB23B79-221F-4B8C-A865-910CB92771A7}"/>
              </a:ext>
            </a:extLst>
          </p:cNvPr>
          <p:cNvPicPr>
            <a:picLocks noChangeAspect="1"/>
          </p:cNvPicPr>
          <p:nvPr/>
        </p:nvPicPr>
        <p:blipFill>
          <a:blip r:embed="rId5"/>
          <a:stretch>
            <a:fillRect/>
          </a:stretch>
        </p:blipFill>
        <p:spPr>
          <a:xfrm>
            <a:off x="7975600" y="3887771"/>
            <a:ext cx="2123440" cy="2724150"/>
          </a:xfrm>
          <a:prstGeom prst="rect">
            <a:avLst/>
          </a:prstGeom>
        </p:spPr>
      </p:pic>
    </p:spTree>
    <p:extLst>
      <p:ext uri="{BB962C8B-B14F-4D97-AF65-F5344CB8AC3E}">
        <p14:creationId xmlns:p14="http://schemas.microsoft.com/office/powerpoint/2010/main" val="321241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336A4-7526-44DE-ADEB-3E7AE3A4E798}"/>
              </a:ext>
            </a:extLst>
          </p:cNvPr>
          <p:cNvSpPr>
            <a:spLocks noGrp="1"/>
          </p:cNvSpPr>
          <p:nvPr>
            <p:ph type="title"/>
          </p:nvPr>
        </p:nvSpPr>
        <p:spPr/>
        <p:txBody>
          <a:bodyPr/>
          <a:lstStyle/>
          <a:p>
            <a:r>
              <a:rPr lang="nl-NL" dirty="0"/>
              <a:t>Poëzie </a:t>
            </a:r>
          </a:p>
        </p:txBody>
      </p:sp>
      <p:pic>
        <p:nvPicPr>
          <p:cNvPr id="5" name="Tijdelijke aanduiding voor inhoud 4">
            <a:extLst>
              <a:ext uri="{FF2B5EF4-FFF2-40B4-BE49-F238E27FC236}">
                <a16:creationId xmlns:a16="http://schemas.microsoft.com/office/drawing/2014/main" id="{6423F362-2C0B-4DF6-BC77-92656C98D73B}"/>
              </a:ext>
            </a:extLst>
          </p:cNvPr>
          <p:cNvPicPr>
            <a:picLocks noGrp="1" noChangeAspect="1"/>
          </p:cNvPicPr>
          <p:nvPr>
            <p:ph idx="1"/>
          </p:nvPr>
        </p:nvPicPr>
        <p:blipFill>
          <a:blip r:embed="rId3"/>
          <a:stretch>
            <a:fillRect/>
          </a:stretch>
        </p:blipFill>
        <p:spPr>
          <a:xfrm>
            <a:off x="5930106" y="1457960"/>
            <a:ext cx="1685925" cy="2714625"/>
          </a:xfrm>
          <a:prstGeom prst="rect">
            <a:avLst/>
          </a:prstGeom>
        </p:spPr>
      </p:pic>
      <p:sp>
        <p:nvSpPr>
          <p:cNvPr id="4" name="Tijdelijke aanduiding voor tekst 3">
            <a:extLst>
              <a:ext uri="{FF2B5EF4-FFF2-40B4-BE49-F238E27FC236}">
                <a16:creationId xmlns:a16="http://schemas.microsoft.com/office/drawing/2014/main" id="{B8E1BC26-A1F7-4C2E-8F56-75A1AAAB3D75}"/>
              </a:ext>
            </a:extLst>
          </p:cNvPr>
          <p:cNvSpPr>
            <a:spLocks noGrp="1"/>
          </p:cNvSpPr>
          <p:nvPr>
            <p:ph type="body" sz="half" idx="2"/>
          </p:nvPr>
        </p:nvSpPr>
        <p:spPr/>
        <p:txBody>
          <a:bodyPr>
            <a:normAutofit lnSpcReduction="10000"/>
          </a:bodyPr>
          <a:lstStyle/>
          <a:p>
            <a:r>
              <a:rPr lang="nl-NL" dirty="0"/>
              <a:t> In Armando’s poëzie uit de beginjaren speelt agressie een grote rol. En in deze periode is provocatie in zowel zijn poëzie als in het beeld dat hij van zichzelf geeft, een belangrijk element.</a:t>
            </a:r>
          </a:p>
          <a:p>
            <a:r>
              <a:rPr lang="nl-NL" dirty="0"/>
              <a:t>Later verwoordt hij in zijn poëzie de verwondering over de daders  en schuldgevoelens ten aanzien van de slachtoffers.  </a:t>
            </a:r>
          </a:p>
          <a:p>
            <a:r>
              <a:rPr lang="nl-NL" dirty="0"/>
              <a:t>Ook in 2015 publiceerde </a:t>
            </a:r>
            <a:r>
              <a:rPr lang="nl-NL" dirty="0" err="1"/>
              <a:t>Armndo</a:t>
            </a:r>
            <a:r>
              <a:rPr lang="nl-NL" dirty="0"/>
              <a:t> nog gedichten. </a:t>
            </a:r>
          </a:p>
          <a:p>
            <a:endParaRPr lang="nl-NL" dirty="0"/>
          </a:p>
        </p:txBody>
      </p:sp>
      <p:pic>
        <p:nvPicPr>
          <p:cNvPr id="6" name="Afbeelding 5">
            <a:extLst>
              <a:ext uri="{FF2B5EF4-FFF2-40B4-BE49-F238E27FC236}">
                <a16:creationId xmlns:a16="http://schemas.microsoft.com/office/drawing/2014/main" id="{DE875CA4-2E71-447F-9B37-5527A5880D7B}"/>
              </a:ext>
            </a:extLst>
          </p:cNvPr>
          <p:cNvPicPr>
            <a:picLocks noChangeAspect="1"/>
          </p:cNvPicPr>
          <p:nvPr/>
        </p:nvPicPr>
        <p:blipFill>
          <a:blip r:embed="rId4"/>
          <a:stretch>
            <a:fillRect/>
          </a:stretch>
        </p:blipFill>
        <p:spPr>
          <a:xfrm>
            <a:off x="7996554" y="1457960"/>
            <a:ext cx="1680483" cy="2714625"/>
          </a:xfrm>
          <a:prstGeom prst="rect">
            <a:avLst/>
          </a:prstGeom>
        </p:spPr>
      </p:pic>
      <p:pic>
        <p:nvPicPr>
          <p:cNvPr id="7" name="Afbeelding 6">
            <a:extLst>
              <a:ext uri="{FF2B5EF4-FFF2-40B4-BE49-F238E27FC236}">
                <a16:creationId xmlns:a16="http://schemas.microsoft.com/office/drawing/2014/main" id="{718B45D9-300C-4695-9FC3-44243CF64A4C}"/>
              </a:ext>
            </a:extLst>
          </p:cNvPr>
          <p:cNvPicPr>
            <a:picLocks noChangeAspect="1"/>
          </p:cNvPicPr>
          <p:nvPr/>
        </p:nvPicPr>
        <p:blipFill>
          <a:blip r:embed="rId5"/>
          <a:stretch>
            <a:fillRect/>
          </a:stretch>
        </p:blipFill>
        <p:spPr>
          <a:xfrm>
            <a:off x="9915320" y="1447800"/>
            <a:ext cx="1685925" cy="2714625"/>
          </a:xfrm>
          <a:prstGeom prst="rect">
            <a:avLst/>
          </a:prstGeom>
        </p:spPr>
      </p:pic>
    </p:spTree>
    <p:extLst>
      <p:ext uri="{BB962C8B-B14F-4D97-AF65-F5344CB8AC3E}">
        <p14:creationId xmlns:p14="http://schemas.microsoft.com/office/powerpoint/2010/main" val="302502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FDB7-6FA6-4029-B16B-F7FF98D652CC}"/>
              </a:ext>
            </a:extLst>
          </p:cNvPr>
          <p:cNvSpPr>
            <a:spLocks noGrp="1"/>
          </p:cNvSpPr>
          <p:nvPr>
            <p:ph type="title"/>
          </p:nvPr>
        </p:nvSpPr>
        <p:spPr/>
        <p:txBody>
          <a:bodyPr/>
          <a:lstStyle/>
          <a:p>
            <a:r>
              <a:rPr lang="nl-NL" dirty="0"/>
              <a:t>Violist in orkest van Tata </a:t>
            </a:r>
            <a:r>
              <a:rPr lang="nl-NL" dirty="0" err="1"/>
              <a:t>Mirando</a:t>
            </a:r>
            <a:r>
              <a:rPr lang="nl-NL" dirty="0"/>
              <a:t> en in zijn eigen Armandokwartet</a:t>
            </a:r>
          </a:p>
        </p:txBody>
      </p:sp>
      <p:pic>
        <p:nvPicPr>
          <p:cNvPr id="5" name="Tijdelijke aanduiding voor inhoud 4">
            <a:extLst>
              <a:ext uri="{FF2B5EF4-FFF2-40B4-BE49-F238E27FC236}">
                <a16:creationId xmlns:a16="http://schemas.microsoft.com/office/drawing/2014/main" id="{6EAA4FD3-8828-49CC-9FE2-F33EEAC424C4}"/>
              </a:ext>
            </a:extLst>
          </p:cNvPr>
          <p:cNvPicPr>
            <a:picLocks noGrp="1" noChangeAspect="1"/>
          </p:cNvPicPr>
          <p:nvPr>
            <p:ph idx="1"/>
          </p:nvPr>
        </p:nvPicPr>
        <p:blipFill>
          <a:blip r:embed="rId2"/>
          <a:stretch>
            <a:fillRect/>
          </a:stretch>
        </p:blipFill>
        <p:spPr>
          <a:xfrm>
            <a:off x="5631468" y="3355524"/>
            <a:ext cx="4481627" cy="2917893"/>
          </a:xfrm>
          <a:prstGeom prst="rect">
            <a:avLst/>
          </a:prstGeom>
        </p:spPr>
      </p:pic>
      <p:sp>
        <p:nvSpPr>
          <p:cNvPr id="4" name="Tijdelijke aanduiding voor tekst 3">
            <a:extLst>
              <a:ext uri="{FF2B5EF4-FFF2-40B4-BE49-F238E27FC236}">
                <a16:creationId xmlns:a16="http://schemas.microsoft.com/office/drawing/2014/main" id="{C7BC0FE9-EB47-44B0-902D-F07588048563}"/>
              </a:ext>
            </a:extLst>
          </p:cNvPr>
          <p:cNvSpPr>
            <a:spLocks noGrp="1"/>
          </p:cNvSpPr>
          <p:nvPr>
            <p:ph type="body" sz="half" idx="2"/>
          </p:nvPr>
        </p:nvSpPr>
        <p:spPr/>
        <p:txBody>
          <a:bodyPr/>
          <a:lstStyle/>
          <a:p>
            <a:r>
              <a:rPr lang="nl-NL" dirty="0"/>
              <a:t>Armando arrangeerde en musiceerde </a:t>
            </a:r>
          </a:p>
        </p:txBody>
      </p:sp>
      <p:pic>
        <p:nvPicPr>
          <p:cNvPr id="6" name="Afbeelding 5">
            <a:extLst>
              <a:ext uri="{FF2B5EF4-FFF2-40B4-BE49-F238E27FC236}">
                <a16:creationId xmlns:a16="http://schemas.microsoft.com/office/drawing/2014/main" id="{CC2D69C1-F0F5-4A37-9293-10CAFDAC33A9}"/>
              </a:ext>
            </a:extLst>
          </p:cNvPr>
          <p:cNvPicPr>
            <a:picLocks noChangeAspect="1"/>
          </p:cNvPicPr>
          <p:nvPr/>
        </p:nvPicPr>
        <p:blipFill>
          <a:blip r:embed="rId3"/>
          <a:stretch>
            <a:fillRect/>
          </a:stretch>
        </p:blipFill>
        <p:spPr>
          <a:xfrm>
            <a:off x="5631468" y="109855"/>
            <a:ext cx="6096000" cy="3019425"/>
          </a:xfrm>
          <a:prstGeom prst="rect">
            <a:avLst/>
          </a:prstGeom>
        </p:spPr>
      </p:pic>
    </p:spTree>
    <p:extLst>
      <p:ext uri="{BB962C8B-B14F-4D97-AF65-F5344CB8AC3E}">
        <p14:creationId xmlns:p14="http://schemas.microsoft.com/office/powerpoint/2010/main" val="216615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7B14C-66AE-4173-8F0C-958CDB13B937}"/>
              </a:ext>
            </a:extLst>
          </p:cNvPr>
          <p:cNvSpPr>
            <a:spLocks noGrp="1"/>
          </p:cNvSpPr>
          <p:nvPr>
            <p:ph type="title"/>
          </p:nvPr>
        </p:nvSpPr>
        <p:spPr/>
        <p:txBody>
          <a:bodyPr/>
          <a:lstStyle/>
          <a:p>
            <a:r>
              <a:rPr lang="nl-NL" dirty="0"/>
              <a:t>Bokser </a:t>
            </a:r>
          </a:p>
        </p:txBody>
      </p:sp>
      <p:pic>
        <p:nvPicPr>
          <p:cNvPr id="6" name="Tijdelijke aanduiding voor inhoud 5">
            <a:extLst>
              <a:ext uri="{FF2B5EF4-FFF2-40B4-BE49-F238E27FC236}">
                <a16:creationId xmlns:a16="http://schemas.microsoft.com/office/drawing/2014/main" id="{56100E26-05D1-4F5C-98D0-A6B55339D57E}"/>
              </a:ext>
            </a:extLst>
          </p:cNvPr>
          <p:cNvPicPr>
            <a:picLocks noGrp="1" noChangeAspect="1"/>
          </p:cNvPicPr>
          <p:nvPr>
            <p:ph idx="1"/>
          </p:nvPr>
        </p:nvPicPr>
        <p:blipFill>
          <a:blip r:embed="rId3"/>
          <a:stretch>
            <a:fillRect/>
          </a:stretch>
        </p:blipFill>
        <p:spPr>
          <a:xfrm>
            <a:off x="5918874" y="1825643"/>
            <a:ext cx="5195888" cy="3677714"/>
          </a:xfrm>
          <a:prstGeom prst="rect">
            <a:avLst/>
          </a:prstGeom>
        </p:spPr>
      </p:pic>
      <p:pic>
        <p:nvPicPr>
          <p:cNvPr id="5" name="Afbeelding 4">
            <a:extLst>
              <a:ext uri="{FF2B5EF4-FFF2-40B4-BE49-F238E27FC236}">
                <a16:creationId xmlns:a16="http://schemas.microsoft.com/office/drawing/2014/main" id="{2B9DCC62-39CE-4C02-B6B7-5B0F176DF9B5}"/>
              </a:ext>
            </a:extLst>
          </p:cNvPr>
          <p:cNvPicPr>
            <a:picLocks noChangeAspect="1"/>
          </p:cNvPicPr>
          <p:nvPr/>
        </p:nvPicPr>
        <p:blipFill>
          <a:blip r:embed="rId4"/>
          <a:stretch>
            <a:fillRect/>
          </a:stretch>
        </p:blipFill>
        <p:spPr>
          <a:xfrm>
            <a:off x="1154953" y="3423408"/>
            <a:ext cx="3810000" cy="1343025"/>
          </a:xfrm>
          <a:prstGeom prst="rect">
            <a:avLst/>
          </a:prstGeom>
        </p:spPr>
      </p:pic>
      <p:sp>
        <p:nvSpPr>
          <p:cNvPr id="4" name="Tijdelijke aanduiding voor tekst 3">
            <a:extLst>
              <a:ext uri="{FF2B5EF4-FFF2-40B4-BE49-F238E27FC236}">
                <a16:creationId xmlns:a16="http://schemas.microsoft.com/office/drawing/2014/main" id="{60EDBCA4-8015-4C15-A41A-2F812AF3E7C3}"/>
              </a:ext>
            </a:extLst>
          </p:cNvPr>
          <p:cNvSpPr>
            <a:spLocks noGrp="1"/>
          </p:cNvSpPr>
          <p:nvPr>
            <p:ph type="body" sz="half" idx="2"/>
          </p:nvPr>
        </p:nvSpPr>
        <p:spPr/>
        <p:txBody>
          <a:bodyPr/>
          <a:lstStyle/>
          <a:p>
            <a:r>
              <a:rPr lang="nl-NL" dirty="0"/>
              <a:t>Armando, 'Boksers' (1962)</a:t>
            </a:r>
          </a:p>
        </p:txBody>
      </p:sp>
    </p:spTree>
    <p:extLst>
      <p:ext uri="{BB962C8B-B14F-4D97-AF65-F5344CB8AC3E}">
        <p14:creationId xmlns:p14="http://schemas.microsoft.com/office/powerpoint/2010/main" val="3999487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39837-1459-4C4C-85E4-0311FA0C263E}"/>
              </a:ext>
            </a:extLst>
          </p:cNvPr>
          <p:cNvSpPr>
            <a:spLocks noGrp="1"/>
          </p:cNvSpPr>
          <p:nvPr>
            <p:ph type="title"/>
          </p:nvPr>
        </p:nvSpPr>
        <p:spPr>
          <a:xfrm>
            <a:off x="1154953" y="670560"/>
            <a:ext cx="3401064" cy="1513840"/>
          </a:xfrm>
        </p:spPr>
        <p:txBody>
          <a:bodyPr/>
          <a:lstStyle/>
          <a:p>
            <a:r>
              <a:rPr lang="nl-NL" dirty="0"/>
              <a:t>Absurd theater:</a:t>
            </a:r>
            <a:br>
              <a:rPr lang="nl-NL" dirty="0"/>
            </a:br>
            <a:r>
              <a:rPr lang="nl-NL" dirty="0"/>
              <a:t>Herenleed  </a:t>
            </a:r>
          </a:p>
        </p:txBody>
      </p:sp>
      <p:pic>
        <p:nvPicPr>
          <p:cNvPr id="5" name="Tijdelijke aanduiding voor inhoud 4">
            <a:extLst>
              <a:ext uri="{FF2B5EF4-FFF2-40B4-BE49-F238E27FC236}">
                <a16:creationId xmlns:a16="http://schemas.microsoft.com/office/drawing/2014/main" id="{8F110457-3A69-4777-B8AD-4F00E652E281}"/>
              </a:ext>
            </a:extLst>
          </p:cNvPr>
          <p:cNvPicPr>
            <a:picLocks noGrp="1" noChangeAspect="1"/>
          </p:cNvPicPr>
          <p:nvPr>
            <p:ph idx="1"/>
          </p:nvPr>
        </p:nvPicPr>
        <p:blipFill>
          <a:blip r:embed="rId2"/>
          <a:stretch>
            <a:fillRect/>
          </a:stretch>
        </p:blipFill>
        <p:spPr>
          <a:xfrm>
            <a:off x="5803258" y="407476"/>
            <a:ext cx="3569341" cy="5948902"/>
          </a:xfrm>
          <a:prstGeom prst="rect">
            <a:avLst/>
          </a:prstGeom>
        </p:spPr>
      </p:pic>
      <p:sp>
        <p:nvSpPr>
          <p:cNvPr id="4" name="Tijdelijke aanduiding voor tekst 3">
            <a:extLst>
              <a:ext uri="{FF2B5EF4-FFF2-40B4-BE49-F238E27FC236}">
                <a16:creationId xmlns:a16="http://schemas.microsoft.com/office/drawing/2014/main" id="{9060F1F0-3D48-4340-9D63-CCB569931019}"/>
              </a:ext>
            </a:extLst>
          </p:cNvPr>
          <p:cNvSpPr>
            <a:spLocks noGrp="1"/>
          </p:cNvSpPr>
          <p:nvPr>
            <p:ph type="body" sz="half" idx="2"/>
          </p:nvPr>
        </p:nvSpPr>
        <p:spPr>
          <a:xfrm>
            <a:off x="1154953" y="2407920"/>
            <a:ext cx="3401063" cy="3616959"/>
          </a:xfrm>
        </p:spPr>
        <p:txBody>
          <a:bodyPr/>
          <a:lstStyle/>
          <a:p>
            <a:r>
              <a:rPr lang="nl-NL" dirty="0"/>
              <a:t>Met Cherry Duins maakte Armando tussen 1979 en 1995 voor de VPRO en voor theatervoorstellingen een reeks absurde sketches. </a:t>
            </a:r>
          </a:p>
        </p:txBody>
      </p:sp>
    </p:spTree>
    <p:extLst>
      <p:ext uri="{BB962C8B-B14F-4D97-AF65-F5344CB8AC3E}">
        <p14:creationId xmlns:p14="http://schemas.microsoft.com/office/powerpoint/2010/main" val="3345976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3986F-9E04-4077-BA81-FB0EC76771B1}"/>
              </a:ext>
            </a:extLst>
          </p:cNvPr>
          <p:cNvSpPr>
            <a:spLocks noGrp="1"/>
          </p:cNvSpPr>
          <p:nvPr>
            <p:ph type="title"/>
          </p:nvPr>
        </p:nvSpPr>
        <p:spPr/>
        <p:txBody>
          <a:bodyPr/>
          <a:lstStyle/>
          <a:p>
            <a:r>
              <a:rPr lang="nl-NL" dirty="0"/>
              <a:t>Symbolen </a:t>
            </a:r>
          </a:p>
        </p:txBody>
      </p:sp>
      <p:pic>
        <p:nvPicPr>
          <p:cNvPr id="5" name="Tijdelijke aanduiding voor inhoud 4">
            <a:extLst>
              <a:ext uri="{FF2B5EF4-FFF2-40B4-BE49-F238E27FC236}">
                <a16:creationId xmlns:a16="http://schemas.microsoft.com/office/drawing/2014/main" id="{85D0DD6B-E37D-4379-AD9D-417580799FF2}"/>
              </a:ext>
            </a:extLst>
          </p:cNvPr>
          <p:cNvPicPr>
            <a:picLocks noGrp="1" noChangeAspect="1"/>
          </p:cNvPicPr>
          <p:nvPr>
            <p:ph idx="1"/>
          </p:nvPr>
        </p:nvPicPr>
        <p:blipFill>
          <a:blip r:embed="rId2"/>
          <a:stretch>
            <a:fillRect/>
          </a:stretch>
        </p:blipFill>
        <p:spPr>
          <a:xfrm>
            <a:off x="4173379" y="1321117"/>
            <a:ext cx="1866900" cy="2447925"/>
          </a:xfrm>
          <a:prstGeom prst="rect">
            <a:avLst/>
          </a:prstGeom>
        </p:spPr>
      </p:pic>
      <p:sp>
        <p:nvSpPr>
          <p:cNvPr id="4" name="Tijdelijke aanduiding voor tekst 3">
            <a:extLst>
              <a:ext uri="{FF2B5EF4-FFF2-40B4-BE49-F238E27FC236}">
                <a16:creationId xmlns:a16="http://schemas.microsoft.com/office/drawing/2014/main" id="{2D2A523C-8352-463B-9091-14C8446F72C3}"/>
              </a:ext>
            </a:extLst>
          </p:cNvPr>
          <p:cNvSpPr>
            <a:spLocks noGrp="1"/>
          </p:cNvSpPr>
          <p:nvPr>
            <p:ph type="body" sz="half" idx="2"/>
          </p:nvPr>
        </p:nvSpPr>
        <p:spPr/>
        <p:txBody>
          <a:bodyPr/>
          <a:lstStyle/>
          <a:p>
            <a:r>
              <a:rPr lang="nl-NL" dirty="0"/>
              <a:t>Vlag</a:t>
            </a:r>
          </a:p>
          <a:p>
            <a:r>
              <a:rPr lang="nl-NL" dirty="0"/>
              <a:t>Brug</a:t>
            </a:r>
          </a:p>
          <a:p>
            <a:r>
              <a:rPr lang="nl-NL" dirty="0"/>
              <a:t>Wiel</a:t>
            </a:r>
          </a:p>
          <a:p>
            <a:r>
              <a:rPr lang="nl-NL" dirty="0"/>
              <a:t>Trap </a:t>
            </a:r>
          </a:p>
        </p:txBody>
      </p:sp>
      <p:pic>
        <p:nvPicPr>
          <p:cNvPr id="6" name="Afbeelding 5">
            <a:extLst>
              <a:ext uri="{FF2B5EF4-FFF2-40B4-BE49-F238E27FC236}">
                <a16:creationId xmlns:a16="http://schemas.microsoft.com/office/drawing/2014/main" id="{3CCAD669-BC58-4939-AD82-1A17FE1F315A}"/>
              </a:ext>
            </a:extLst>
          </p:cNvPr>
          <p:cNvPicPr>
            <a:picLocks noChangeAspect="1"/>
          </p:cNvPicPr>
          <p:nvPr/>
        </p:nvPicPr>
        <p:blipFill>
          <a:blip r:embed="rId3"/>
          <a:stretch>
            <a:fillRect/>
          </a:stretch>
        </p:blipFill>
        <p:spPr>
          <a:xfrm>
            <a:off x="6747821" y="1321117"/>
            <a:ext cx="1867859" cy="2486859"/>
          </a:xfrm>
          <a:prstGeom prst="rect">
            <a:avLst/>
          </a:prstGeom>
        </p:spPr>
      </p:pic>
      <p:pic>
        <p:nvPicPr>
          <p:cNvPr id="7" name="Afbeelding 6">
            <a:extLst>
              <a:ext uri="{FF2B5EF4-FFF2-40B4-BE49-F238E27FC236}">
                <a16:creationId xmlns:a16="http://schemas.microsoft.com/office/drawing/2014/main" id="{414A32C8-68AD-4051-982C-0BFCCFB080AB}"/>
              </a:ext>
            </a:extLst>
          </p:cNvPr>
          <p:cNvPicPr>
            <a:picLocks noChangeAspect="1"/>
          </p:cNvPicPr>
          <p:nvPr/>
        </p:nvPicPr>
        <p:blipFill>
          <a:blip r:embed="rId4"/>
          <a:stretch>
            <a:fillRect/>
          </a:stretch>
        </p:blipFill>
        <p:spPr>
          <a:xfrm>
            <a:off x="6747821" y="3942397"/>
            <a:ext cx="2857500" cy="2641283"/>
          </a:xfrm>
          <a:prstGeom prst="rect">
            <a:avLst/>
          </a:prstGeom>
        </p:spPr>
      </p:pic>
      <p:pic>
        <p:nvPicPr>
          <p:cNvPr id="8" name="Afbeelding 7">
            <a:extLst>
              <a:ext uri="{FF2B5EF4-FFF2-40B4-BE49-F238E27FC236}">
                <a16:creationId xmlns:a16="http://schemas.microsoft.com/office/drawing/2014/main" id="{3ACA56C6-5C98-46EA-9328-A0B1BA15E6FB}"/>
              </a:ext>
            </a:extLst>
          </p:cNvPr>
          <p:cNvPicPr>
            <a:picLocks noChangeAspect="1"/>
          </p:cNvPicPr>
          <p:nvPr/>
        </p:nvPicPr>
        <p:blipFill>
          <a:blip r:embed="rId5"/>
          <a:stretch>
            <a:fillRect/>
          </a:stretch>
        </p:blipFill>
        <p:spPr>
          <a:xfrm>
            <a:off x="3835675" y="4135120"/>
            <a:ext cx="2519679" cy="2377440"/>
          </a:xfrm>
          <a:prstGeom prst="rect">
            <a:avLst/>
          </a:prstGeom>
        </p:spPr>
      </p:pic>
    </p:spTree>
    <p:extLst>
      <p:ext uri="{BB962C8B-B14F-4D97-AF65-F5344CB8AC3E}">
        <p14:creationId xmlns:p14="http://schemas.microsoft.com/office/powerpoint/2010/main" val="260780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3F156-A055-45AB-97C1-A7D008075FD7}"/>
              </a:ext>
            </a:extLst>
          </p:cNvPr>
          <p:cNvSpPr>
            <a:spLocks noGrp="1"/>
          </p:cNvSpPr>
          <p:nvPr>
            <p:ph type="title"/>
          </p:nvPr>
        </p:nvSpPr>
        <p:spPr>
          <a:xfrm>
            <a:off x="1154953" y="273487"/>
            <a:ext cx="3401064" cy="1037153"/>
          </a:xfrm>
        </p:spPr>
        <p:txBody>
          <a:bodyPr/>
          <a:lstStyle/>
          <a:p>
            <a:r>
              <a:rPr lang="nl-NL" dirty="0"/>
              <a:t>Ontwikkeling in beeldende kunst </a:t>
            </a:r>
          </a:p>
        </p:txBody>
      </p:sp>
      <p:pic>
        <p:nvPicPr>
          <p:cNvPr id="5" name="Tijdelijke aanduiding voor inhoud 4">
            <a:extLst>
              <a:ext uri="{FF2B5EF4-FFF2-40B4-BE49-F238E27FC236}">
                <a16:creationId xmlns:a16="http://schemas.microsoft.com/office/drawing/2014/main" id="{784AD48B-A430-49D6-9AE8-38D1FDBCBC77}"/>
              </a:ext>
            </a:extLst>
          </p:cNvPr>
          <p:cNvPicPr>
            <a:picLocks noGrp="1" noChangeAspect="1"/>
          </p:cNvPicPr>
          <p:nvPr>
            <p:ph idx="1"/>
          </p:nvPr>
        </p:nvPicPr>
        <p:blipFill>
          <a:blip r:embed="rId3"/>
          <a:stretch>
            <a:fillRect/>
          </a:stretch>
        </p:blipFill>
        <p:spPr>
          <a:xfrm>
            <a:off x="5770723" y="80447"/>
            <a:ext cx="3769518" cy="2610740"/>
          </a:xfrm>
          <a:prstGeom prst="rect">
            <a:avLst/>
          </a:prstGeom>
        </p:spPr>
      </p:pic>
      <p:sp>
        <p:nvSpPr>
          <p:cNvPr id="4" name="Tijdelijke aanduiding voor tekst 3">
            <a:extLst>
              <a:ext uri="{FF2B5EF4-FFF2-40B4-BE49-F238E27FC236}">
                <a16:creationId xmlns:a16="http://schemas.microsoft.com/office/drawing/2014/main" id="{C72903B5-685C-4251-ADB9-9ED21FA1AB9D}"/>
              </a:ext>
            </a:extLst>
          </p:cNvPr>
          <p:cNvSpPr>
            <a:spLocks noGrp="1"/>
          </p:cNvSpPr>
          <p:nvPr>
            <p:ph type="body" sz="half" idx="2"/>
          </p:nvPr>
        </p:nvSpPr>
        <p:spPr>
          <a:xfrm>
            <a:off x="1154953" y="1570934"/>
            <a:ext cx="3401063" cy="4453946"/>
          </a:xfrm>
        </p:spPr>
        <p:txBody>
          <a:bodyPr/>
          <a:lstStyle/>
          <a:p>
            <a:r>
              <a:rPr lang="nl-NL" dirty="0"/>
              <a:t>Tekeningen </a:t>
            </a:r>
          </a:p>
          <a:p>
            <a:r>
              <a:rPr lang="nl-NL" dirty="0"/>
              <a:t>Schilderijen</a:t>
            </a:r>
          </a:p>
          <a:p>
            <a:r>
              <a:rPr lang="nl-NL" dirty="0"/>
              <a:t>Beelden</a:t>
            </a:r>
          </a:p>
          <a:p>
            <a:r>
              <a:rPr lang="nl-NL" dirty="0"/>
              <a:t>Toegepast schilderwerk</a:t>
            </a:r>
          </a:p>
          <a:p>
            <a:r>
              <a:rPr lang="nl-NL" dirty="0"/>
              <a:t>Keramiek </a:t>
            </a:r>
          </a:p>
          <a:p>
            <a:endParaRPr lang="nl-NL" dirty="0"/>
          </a:p>
          <a:p>
            <a:endParaRPr lang="nl-NL" dirty="0"/>
          </a:p>
        </p:txBody>
      </p:sp>
      <p:pic>
        <p:nvPicPr>
          <p:cNvPr id="6" name="Afbeelding 5">
            <a:extLst>
              <a:ext uri="{FF2B5EF4-FFF2-40B4-BE49-F238E27FC236}">
                <a16:creationId xmlns:a16="http://schemas.microsoft.com/office/drawing/2014/main" id="{84531FF8-9FDD-4375-AC78-D8FCA7E87587}"/>
              </a:ext>
            </a:extLst>
          </p:cNvPr>
          <p:cNvPicPr>
            <a:picLocks noChangeAspect="1"/>
          </p:cNvPicPr>
          <p:nvPr/>
        </p:nvPicPr>
        <p:blipFill>
          <a:blip r:embed="rId4"/>
          <a:stretch>
            <a:fillRect/>
          </a:stretch>
        </p:blipFill>
        <p:spPr>
          <a:xfrm>
            <a:off x="7968616" y="2987040"/>
            <a:ext cx="3056530" cy="3779520"/>
          </a:xfrm>
          <a:prstGeom prst="rect">
            <a:avLst/>
          </a:prstGeom>
        </p:spPr>
      </p:pic>
      <p:pic>
        <p:nvPicPr>
          <p:cNvPr id="7" name="Afbeelding 6">
            <a:extLst>
              <a:ext uri="{FF2B5EF4-FFF2-40B4-BE49-F238E27FC236}">
                <a16:creationId xmlns:a16="http://schemas.microsoft.com/office/drawing/2014/main" id="{D26FCC47-B661-4178-AC95-A045F46438AA}"/>
              </a:ext>
            </a:extLst>
          </p:cNvPr>
          <p:cNvPicPr>
            <a:picLocks noChangeAspect="1"/>
          </p:cNvPicPr>
          <p:nvPr/>
        </p:nvPicPr>
        <p:blipFill>
          <a:blip r:embed="rId5"/>
          <a:stretch>
            <a:fillRect/>
          </a:stretch>
        </p:blipFill>
        <p:spPr>
          <a:xfrm>
            <a:off x="2339058" y="3750298"/>
            <a:ext cx="5362244" cy="3016262"/>
          </a:xfrm>
          <a:prstGeom prst="rect">
            <a:avLst/>
          </a:prstGeom>
        </p:spPr>
      </p:pic>
    </p:spTree>
    <p:extLst>
      <p:ext uri="{BB962C8B-B14F-4D97-AF65-F5344CB8AC3E}">
        <p14:creationId xmlns:p14="http://schemas.microsoft.com/office/powerpoint/2010/main" val="237209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CF5FE-C0B4-46C1-8DA3-63042A6D2020}"/>
              </a:ext>
            </a:extLst>
          </p:cNvPr>
          <p:cNvSpPr>
            <a:spLocks noGrp="1"/>
          </p:cNvSpPr>
          <p:nvPr>
            <p:ph type="title"/>
          </p:nvPr>
        </p:nvSpPr>
        <p:spPr/>
        <p:txBody>
          <a:bodyPr/>
          <a:lstStyle/>
          <a:p>
            <a:r>
              <a:rPr lang="nl-NL" dirty="0"/>
              <a:t>Ontwikkeling in materie en kleur</a:t>
            </a:r>
          </a:p>
        </p:txBody>
      </p:sp>
      <p:pic>
        <p:nvPicPr>
          <p:cNvPr id="5" name="Tijdelijke aanduiding voor inhoud 4">
            <a:extLst>
              <a:ext uri="{FF2B5EF4-FFF2-40B4-BE49-F238E27FC236}">
                <a16:creationId xmlns:a16="http://schemas.microsoft.com/office/drawing/2014/main" id="{64C787AB-D907-4C14-BC85-4F841A70C4EB}"/>
              </a:ext>
            </a:extLst>
          </p:cNvPr>
          <p:cNvPicPr>
            <a:picLocks noGrp="1" noChangeAspect="1"/>
          </p:cNvPicPr>
          <p:nvPr>
            <p:ph idx="1"/>
          </p:nvPr>
        </p:nvPicPr>
        <p:blipFill>
          <a:blip r:embed="rId3"/>
          <a:stretch>
            <a:fillRect/>
          </a:stretch>
        </p:blipFill>
        <p:spPr>
          <a:xfrm>
            <a:off x="9273679" y="3841649"/>
            <a:ext cx="2532241" cy="2566307"/>
          </a:xfrm>
          <a:prstGeom prst="rect">
            <a:avLst/>
          </a:prstGeom>
        </p:spPr>
      </p:pic>
      <p:sp>
        <p:nvSpPr>
          <p:cNvPr id="4" name="Tijdelijke aanduiding voor tekst 3">
            <a:extLst>
              <a:ext uri="{FF2B5EF4-FFF2-40B4-BE49-F238E27FC236}">
                <a16:creationId xmlns:a16="http://schemas.microsoft.com/office/drawing/2014/main" id="{65CE21DF-AE49-4F7E-A965-629B7BF7DBA8}"/>
              </a:ext>
            </a:extLst>
          </p:cNvPr>
          <p:cNvSpPr>
            <a:spLocks noGrp="1"/>
          </p:cNvSpPr>
          <p:nvPr>
            <p:ph type="body" sz="half" idx="2"/>
          </p:nvPr>
        </p:nvSpPr>
        <p:spPr>
          <a:xfrm>
            <a:off x="1154953" y="3129281"/>
            <a:ext cx="2246953" cy="2692400"/>
          </a:xfrm>
        </p:spPr>
        <p:txBody>
          <a:bodyPr/>
          <a:lstStyle/>
          <a:p>
            <a:r>
              <a:rPr lang="nl-NL" dirty="0"/>
              <a:t>Het eerste beeldend werk van Armando is totaal verschillend van dat van de laatste jaren. </a:t>
            </a:r>
          </a:p>
          <a:p>
            <a:r>
              <a:rPr lang="nl-NL" dirty="0"/>
              <a:t>Lange tijd werkte Armando uitsluitend</a:t>
            </a:r>
          </a:p>
          <a:p>
            <a:r>
              <a:rPr lang="nl-NL" dirty="0"/>
              <a:t>In zwart-wit. Nu is er steeds meer kleur. </a:t>
            </a:r>
          </a:p>
          <a:p>
            <a:endParaRPr lang="nl-NL" dirty="0"/>
          </a:p>
        </p:txBody>
      </p:sp>
      <p:pic>
        <p:nvPicPr>
          <p:cNvPr id="7" name="Afbeelding 6">
            <a:extLst>
              <a:ext uri="{FF2B5EF4-FFF2-40B4-BE49-F238E27FC236}">
                <a16:creationId xmlns:a16="http://schemas.microsoft.com/office/drawing/2014/main" id="{FD5ECB71-3D62-425E-8B06-966E9D4613ED}"/>
              </a:ext>
            </a:extLst>
          </p:cNvPr>
          <p:cNvPicPr>
            <a:picLocks noChangeAspect="1"/>
          </p:cNvPicPr>
          <p:nvPr/>
        </p:nvPicPr>
        <p:blipFill>
          <a:blip r:embed="rId4"/>
          <a:stretch>
            <a:fillRect/>
          </a:stretch>
        </p:blipFill>
        <p:spPr>
          <a:xfrm>
            <a:off x="3972913" y="3841649"/>
            <a:ext cx="1964676" cy="2614856"/>
          </a:xfrm>
          <a:prstGeom prst="rect">
            <a:avLst/>
          </a:prstGeom>
        </p:spPr>
      </p:pic>
      <p:pic>
        <p:nvPicPr>
          <p:cNvPr id="8" name="Afbeelding 7">
            <a:extLst>
              <a:ext uri="{FF2B5EF4-FFF2-40B4-BE49-F238E27FC236}">
                <a16:creationId xmlns:a16="http://schemas.microsoft.com/office/drawing/2014/main" id="{5084083D-804C-43D0-8D08-4DBCB4235974}"/>
              </a:ext>
            </a:extLst>
          </p:cNvPr>
          <p:cNvPicPr>
            <a:picLocks noChangeAspect="1"/>
          </p:cNvPicPr>
          <p:nvPr/>
        </p:nvPicPr>
        <p:blipFill>
          <a:blip r:embed="rId5"/>
          <a:stretch>
            <a:fillRect/>
          </a:stretch>
        </p:blipFill>
        <p:spPr>
          <a:xfrm>
            <a:off x="3919272" y="837031"/>
            <a:ext cx="4255732" cy="2393849"/>
          </a:xfrm>
          <a:prstGeom prst="rect">
            <a:avLst/>
          </a:prstGeom>
        </p:spPr>
      </p:pic>
      <p:pic>
        <p:nvPicPr>
          <p:cNvPr id="9" name="Afbeelding 8">
            <a:extLst>
              <a:ext uri="{FF2B5EF4-FFF2-40B4-BE49-F238E27FC236}">
                <a16:creationId xmlns:a16="http://schemas.microsoft.com/office/drawing/2014/main" id="{CC72EF3E-96CE-45EE-ACAA-B2ADC0E9567D}"/>
              </a:ext>
            </a:extLst>
          </p:cNvPr>
          <p:cNvPicPr>
            <a:picLocks noChangeAspect="1"/>
          </p:cNvPicPr>
          <p:nvPr/>
        </p:nvPicPr>
        <p:blipFill>
          <a:blip r:embed="rId6"/>
          <a:stretch>
            <a:fillRect/>
          </a:stretch>
        </p:blipFill>
        <p:spPr>
          <a:xfrm>
            <a:off x="6154775" y="3841649"/>
            <a:ext cx="2601538" cy="2566307"/>
          </a:xfrm>
          <a:prstGeom prst="rect">
            <a:avLst/>
          </a:prstGeom>
        </p:spPr>
      </p:pic>
    </p:spTree>
    <p:extLst>
      <p:ext uri="{BB962C8B-B14F-4D97-AF65-F5344CB8AC3E}">
        <p14:creationId xmlns:p14="http://schemas.microsoft.com/office/powerpoint/2010/main" val="229371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510F5-8A3F-4CFB-9B09-45EB5B070D85}"/>
              </a:ext>
            </a:extLst>
          </p:cNvPr>
          <p:cNvSpPr>
            <a:spLocks noGrp="1"/>
          </p:cNvSpPr>
          <p:nvPr>
            <p:ph type="title"/>
          </p:nvPr>
        </p:nvSpPr>
        <p:spPr/>
        <p:txBody>
          <a:bodyPr/>
          <a:lstStyle/>
          <a:p>
            <a:r>
              <a:rPr lang="nl-NL" dirty="0"/>
              <a:t>Over Armando </a:t>
            </a:r>
          </a:p>
        </p:txBody>
      </p:sp>
      <p:pic>
        <p:nvPicPr>
          <p:cNvPr id="5" name="Tijdelijke aanduiding voor inhoud 4">
            <a:extLst>
              <a:ext uri="{FF2B5EF4-FFF2-40B4-BE49-F238E27FC236}">
                <a16:creationId xmlns:a16="http://schemas.microsoft.com/office/drawing/2014/main" id="{0508E2EB-E9B6-4F02-89EA-391D37266AA6}"/>
              </a:ext>
            </a:extLst>
          </p:cNvPr>
          <p:cNvPicPr>
            <a:picLocks noGrp="1" noChangeAspect="1"/>
          </p:cNvPicPr>
          <p:nvPr>
            <p:ph idx="1"/>
          </p:nvPr>
        </p:nvPicPr>
        <p:blipFill>
          <a:blip r:embed="rId2"/>
          <a:stretch>
            <a:fillRect/>
          </a:stretch>
        </p:blipFill>
        <p:spPr>
          <a:xfrm>
            <a:off x="9143577" y="1259841"/>
            <a:ext cx="3004301" cy="4572000"/>
          </a:xfrm>
          <a:prstGeom prst="rect">
            <a:avLst/>
          </a:prstGeom>
        </p:spPr>
      </p:pic>
      <p:sp>
        <p:nvSpPr>
          <p:cNvPr id="4" name="Tijdelijke aanduiding voor tekst 3">
            <a:extLst>
              <a:ext uri="{FF2B5EF4-FFF2-40B4-BE49-F238E27FC236}">
                <a16:creationId xmlns:a16="http://schemas.microsoft.com/office/drawing/2014/main" id="{8C835E4C-DEA9-4212-81B0-7F5DC6D6F9F3}"/>
              </a:ext>
            </a:extLst>
          </p:cNvPr>
          <p:cNvSpPr>
            <a:spLocks noGrp="1"/>
          </p:cNvSpPr>
          <p:nvPr>
            <p:ph type="body" sz="half" idx="2"/>
          </p:nvPr>
        </p:nvSpPr>
        <p:spPr>
          <a:xfrm>
            <a:off x="1154953" y="3129280"/>
            <a:ext cx="4412727" cy="2895599"/>
          </a:xfrm>
        </p:spPr>
        <p:txBody>
          <a:bodyPr/>
          <a:lstStyle/>
          <a:p>
            <a:r>
              <a:rPr lang="nl-NL" dirty="0"/>
              <a:t>http://www.levenlang.nl/armando/404.html</a:t>
            </a:r>
          </a:p>
        </p:txBody>
      </p:sp>
      <p:pic>
        <p:nvPicPr>
          <p:cNvPr id="6" name="Afbeelding 5">
            <a:extLst>
              <a:ext uri="{FF2B5EF4-FFF2-40B4-BE49-F238E27FC236}">
                <a16:creationId xmlns:a16="http://schemas.microsoft.com/office/drawing/2014/main" id="{1FBEE6B1-320A-4BC7-8B58-B7E0EA9E8428}"/>
              </a:ext>
            </a:extLst>
          </p:cNvPr>
          <p:cNvPicPr>
            <a:picLocks noChangeAspect="1"/>
          </p:cNvPicPr>
          <p:nvPr/>
        </p:nvPicPr>
        <p:blipFill>
          <a:blip r:embed="rId3"/>
          <a:stretch>
            <a:fillRect/>
          </a:stretch>
        </p:blipFill>
        <p:spPr>
          <a:xfrm>
            <a:off x="5442050" y="1259841"/>
            <a:ext cx="3474682" cy="4612640"/>
          </a:xfrm>
          <a:prstGeom prst="rect">
            <a:avLst/>
          </a:prstGeom>
        </p:spPr>
      </p:pic>
    </p:spTree>
    <p:extLst>
      <p:ext uri="{BB962C8B-B14F-4D97-AF65-F5344CB8AC3E}">
        <p14:creationId xmlns:p14="http://schemas.microsoft.com/office/powerpoint/2010/main" val="68403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A5876-7EBC-40FE-B7C2-32861EC8C2C2}"/>
              </a:ext>
            </a:extLst>
          </p:cNvPr>
          <p:cNvSpPr>
            <a:spLocks noGrp="1"/>
          </p:cNvSpPr>
          <p:nvPr>
            <p:ph type="title"/>
          </p:nvPr>
        </p:nvSpPr>
        <p:spPr/>
        <p:txBody>
          <a:bodyPr/>
          <a:lstStyle/>
          <a:p>
            <a:r>
              <a:rPr lang="nl-NL" dirty="0"/>
              <a:t>Armando over sport en kunst</a:t>
            </a:r>
          </a:p>
        </p:txBody>
      </p:sp>
      <p:pic>
        <p:nvPicPr>
          <p:cNvPr id="5" name="Tijdelijke aanduiding voor inhoud 4">
            <a:extLst>
              <a:ext uri="{FF2B5EF4-FFF2-40B4-BE49-F238E27FC236}">
                <a16:creationId xmlns:a16="http://schemas.microsoft.com/office/drawing/2014/main" id="{45474E21-A618-4598-9A01-E6A044D110D0}"/>
              </a:ext>
            </a:extLst>
          </p:cNvPr>
          <p:cNvPicPr>
            <a:picLocks noGrp="1" noChangeAspect="1"/>
          </p:cNvPicPr>
          <p:nvPr>
            <p:ph idx="1"/>
          </p:nvPr>
        </p:nvPicPr>
        <p:blipFill>
          <a:blip r:embed="rId3"/>
          <a:stretch>
            <a:fillRect/>
          </a:stretch>
        </p:blipFill>
        <p:spPr>
          <a:xfrm>
            <a:off x="5248884" y="2113280"/>
            <a:ext cx="4992396" cy="3779520"/>
          </a:xfrm>
          <a:prstGeom prst="rect">
            <a:avLst/>
          </a:prstGeom>
        </p:spPr>
      </p:pic>
      <p:sp>
        <p:nvSpPr>
          <p:cNvPr id="4" name="Tijdelijke aanduiding voor tekst 3">
            <a:extLst>
              <a:ext uri="{FF2B5EF4-FFF2-40B4-BE49-F238E27FC236}">
                <a16:creationId xmlns:a16="http://schemas.microsoft.com/office/drawing/2014/main" id="{44D1D5B4-9D0B-4565-9A76-BC7B168C2902}"/>
              </a:ext>
            </a:extLst>
          </p:cNvPr>
          <p:cNvSpPr>
            <a:spLocks noGrp="1"/>
          </p:cNvSpPr>
          <p:nvPr>
            <p:ph type="body" sz="half" idx="2"/>
          </p:nvPr>
        </p:nvSpPr>
        <p:spPr/>
        <p:txBody>
          <a:bodyPr>
            <a:normAutofit lnSpcReduction="10000"/>
          </a:bodyPr>
          <a:lstStyle/>
          <a:p>
            <a:r>
              <a:rPr lang="nl-NL" dirty="0"/>
              <a:t>‘Natuurlijk. Maar die heb je door oefening. Door veel te doen. En dan heb je opeens zo’n reflex waar je niet bij nadenkt. Zo moet het ook zijn. Het moet een avontuur zijn. Maar dan moeten wel de principes aanwezig zijn. Je moet veel oefenen, veel er voor die tijd over nadenken. Maar niet tijdens de handeling nadenken. Zo is het eigenlijk ook met schilderen. Zoals ik al zei: je moet je laten verrassen door jezelf, maar wel weten wat je doet. Laat nooit je kinderen kunstenaar worden.’</a:t>
            </a:r>
          </a:p>
        </p:txBody>
      </p:sp>
    </p:spTree>
    <p:extLst>
      <p:ext uri="{BB962C8B-B14F-4D97-AF65-F5344CB8AC3E}">
        <p14:creationId xmlns:p14="http://schemas.microsoft.com/office/powerpoint/2010/main" val="15056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473B0-84F5-4D3C-8ED3-F76914F8EDF0}"/>
              </a:ext>
            </a:extLst>
          </p:cNvPr>
          <p:cNvSpPr>
            <a:spLocks noGrp="1"/>
          </p:cNvSpPr>
          <p:nvPr>
            <p:ph type="title"/>
          </p:nvPr>
        </p:nvSpPr>
        <p:spPr/>
        <p:txBody>
          <a:bodyPr/>
          <a:lstStyle/>
          <a:p>
            <a:r>
              <a:rPr lang="nl-NL" dirty="0"/>
              <a:t>Geboren op 18 september 1929 in Amsterdam </a:t>
            </a:r>
          </a:p>
        </p:txBody>
      </p:sp>
      <p:pic>
        <p:nvPicPr>
          <p:cNvPr id="5" name="Tijdelijke aanduiding voor inhoud 4">
            <a:extLst>
              <a:ext uri="{FF2B5EF4-FFF2-40B4-BE49-F238E27FC236}">
                <a16:creationId xmlns:a16="http://schemas.microsoft.com/office/drawing/2014/main" id="{868DA3EF-3965-4A09-98C4-5FA1B44A622C}"/>
              </a:ext>
            </a:extLst>
          </p:cNvPr>
          <p:cNvPicPr>
            <a:picLocks noGrp="1" noChangeAspect="1"/>
          </p:cNvPicPr>
          <p:nvPr>
            <p:ph idx="1"/>
          </p:nvPr>
        </p:nvPicPr>
        <p:blipFill>
          <a:blip r:embed="rId2"/>
          <a:stretch>
            <a:fillRect/>
          </a:stretch>
        </p:blipFill>
        <p:spPr>
          <a:xfrm>
            <a:off x="5668169" y="1447800"/>
            <a:ext cx="3429000" cy="4572000"/>
          </a:xfrm>
          <a:prstGeom prst="rect">
            <a:avLst/>
          </a:prstGeom>
        </p:spPr>
      </p:pic>
      <p:sp>
        <p:nvSpPr>
          <p:cNvPr id="4" name="Tijdelijke aanduiding voor tekst 3">
            <a:extLst>
              <a:ext uri="{FF2B5EF4-FFF2-40B4-BE49-F238E27FC236}">
                <a16:creationId xmlns:a16="http://schemas.microsoft.com/office/drawing/2014/main" id="{1A040F12-23F8-4725-9CFE-6535629F9562}"/>
              </a:ext>
            </a:extLst>
          </p:cNvPr>
          <p:cNvSpPr>
            <a:spLocks noGrp="1"/>
          </p:cNvSpPr>
          <p:nvPr>
            <p:ph type="body" sz="half" idx="2"/>
          </p:nvPr>
        </p:nvSpPr>
        <p:spPr/>
        <p:txBody>
          <a:bodyPr/>
          <a:lstStyle/>
          <a:p>
            <a:r>
              <a:rPr lang="nl-NL" dirty="0"/>
              <a:t>Armando heeft zijn pseudoniem officieel  vastgelegd bij de burgerlijke stand. </a:t>
            </a:r>
          </a:p>
        </p:txBody>
      </p:sp>
    </p:spTree>
    <p:extLst>
      <p:ext uri="{BB962C8B-B14F-4D97-AF65-F5344CB8AC3E}">
        <p14:creationId xmlns:p14="http://schemas.microsoft.com/office/powerpoint/2010/main" val="2086310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1AB78-9041-453B-B0EF-7BDF20FDA062}"/>
              </a:ext>
            </a:extLst>
          </p:cNvPr>
          <p:cNvSpPr>
            <a:spLocks noGrp="1"/>
          </p:cNvSpPr>
          <p:nvPr>
            <p:ph type="title"/>
          </p:nvPr>
        </p:nvSpPr>
        <p:spPr/>
        <p:txBody>
          <a:bodyPr/>
          <a:lstStyle/>
          <a:p>
            <a:r>
              <a:rPr lang="nl-NL" dirty="0"/>
              <a:t>Armando de verzamelaar </a:t>
            </a:r>
          </a:p>
        </p:txBody>
      </p:sp>
      <p:sp>
        <p:nvSpPr>
          <p:cNvPr id="4" name="Tijdelijke aanduiding voor tekst 3">
            <a:extLst>
              <a:ext uri="{FF2B5EF4-FFF2-40B4-BE49-F238E27FC236}">
                <a16:creationId xmlns:a16="http://schemas.microsoft.com/office/drawing/2014/main" id="{E5F2E50C-4C1C-4957-90D8-A928A484D59C}"/>
              </a:ext>
            </a:extLst>
          </p:cNvPr>
          <p:cNvSpPr>
            <a:spLocks noGrp="1"/>
          </p:cNvSpPr>
          <p:nvPr>
            <p:ph type="body" sz="half" idx="2"/>
          </p:nvPr>
        </p:nvSpPr>
        <p:spPr/>
        <p:txBody>
          <a:bodyPr>
            <a:normAutofit fontScale="92500" lnSpcReduction="10000"/>
          </a:bodyPr>
          <a:lstStyle/>
          <a:p>
            <a:r>
              <a:rPr lang="nl-NL" dirty="0"/>
              <a:t>De collectie heeft weinig emotionele waarde voor Armando. Hij gaf de ruim 400 schilderijen en tekeningen, gemaakt door zo'n 120 verschillende kunstenaars, aan het Chabot Museum in Rotterdam. "Omdat ik zo aardig ben." </a:t>
            </a:r>
          </a:p>
          <a:p>
            <a:endParaRPr lang="nl-NL" dirty="0"/>
          </a:p>
          <a:p>
            <a:r>
              <a:rPr lang="nl-NL" dirty="0"/>
              <a:t>Decennialang kocht hij stukken, maar de meeste stopte hij in de opslag. "Af en toe bezoek je een galerie en denk je: die wil ik hebben, die vind ik mooi. Het is pure, ordinaire hebzucht en ineens heb je een verzameling."</a:t>
            </a:r>
          </a:p>
        </p:txBody>
      </p:sp>
      <p:sp>
        <p:nvSpPr>
          <p:cNvPr id="6" name="Tijdelijke aanduiding voor inhoud 5">
            <a:extLst>
              <a:ext uri="{FF2B5EF4-FFF2-40B4-BE49-F238E27FC236}">
                <a16:creationId xmlns:a16="http://schemas.microsoft.com/office/drawing/2014/main" id="{8A8071CC-1742-496C-8D56-D76B2BBC175C}"/>
              </a:ext>
            </a:extLst>
          </p:cNvPr>
          <p:cNvSpPr>
            <a:spLocks noGrp="1"/>
          </p:cNvSpPr>
          <p:nvPr>
            <p:ph idx="1"/>
          </p:nvPr>
        </p:nvSpPr>
        <p:spPr/>
        <p:txBody>
          <a:bodyPr/>
          <a:lstStyle/>
          <a:p>
            <a:pPr marL="0" indent="0">
              <a:buNone/>
            </a:pPr>
            <a:r>
              <a:rPr lang="nl-NL" b="1" dirty="0">
                <a:solidFill>
                  <a:srgbClr val="FFFFFF"/>
                </a:solidFill>
                <a:latin typeface="Helvetica Neue"/>
              </a:rPr>
              <a:t> </a:t>
            </a:r>
          </a:p>
          <a:p>
            <a:endParaRPr lang="nl-NL" dirty="0"/>
          </a:p>
        </p:txBody>
      </p:sp>
      <p:sp>
        <p:nvSpPr>
          <p:cNvPr id="8" name="Rechthoek 7">
            <a:extLst>
              <a:ext uri="{FF2B5EF4-FFF2-40B4-BE49-F238E27FC236}">
                <a16:creationId xmlns:a16="http://schemas.microsoft.com/office/drawing/2014/main" id="{A472C23A-9316-4EC0-82BC-0EDE68B72A4D}"/>
              </a:ext>
            </a:extLst>
          </p:cNvPr>
          <p:cNvSpPr/>
          <p:nvPr/>
        </p:nvSpPr>
        <p:spPr>
          <a:xfrm>
            <a:off x="4556015" y="613610"/>
            <a:ext cx="3866090" cy="6186309"/>
          </a:xfrm>
          <a:prstGeom prst="rect">
            <a:avLst/>
          </a:prstGeom>
        </p:spPr>
        <p:txBody>
          <a:bodyPr wrap="square">
            <a:spAutoFit/>
          </a:bodyPr>
          <a:lstStyle/>
          <a:p>
            <a:endParaRPr lang="nl-NL" dirty="0"/>
          </a:p>
          <a:p>
            <a:r>
              <a:rPr lang="nl-NL" dirty="0"/>
              <a:t>Armando schenkt zijn </a:t>
            </a:r>
            <a:r>
              <a:rPr lang="nl-NL" dirty="0" err="1"/>
              <a:t>privé-verzameling</a:t>
            </a:r>
            <a:r>
              <a:rPr lang="nl-NL" dirty="0"/>
              <a:t> aan Chabot Museum</a:t>
            </a:r>
          </a:p>
          <a:p>
            <a:endParaRPr lang="nl-NL" dirty="0"/>
          </a:p>
          <a:p>
            <a:r>
              <a:rPr lang="nl-NL" dirty="0"/>
              <a:t>400 werken van 121 kunstenaars</a:t>
            </a:r>
          </a:p>
          <a:p>
            <a:r>
              <a:rPr lang="nl-NL" dirty="0"/>
              <a:t>Het Chabot Museum heeft enige tijd geleden van Armando (Amsterdam, 1929) zijn gehele </a:t>
            </a:r>
            <a:r>
              <a:rPr lang="nl-NL" dirty="0" err="1"/>
              <a:t>privé-verzameling</a:t>
            </a:r>
            <a:r>
              <a:rPr lang="nl-NL" dirty="0"/>
              <a:t> werken van verschillende kunstenaars als schenking mogen ontvangen. Het betreft een omvangrijke collectie van 400 werken op papier van de hand van 121 – voornamelijk Nederlandse en Duitse- kunstenaars waaronder Hannah van Bart, Walter </a:t>
            </a:r>
            <a:r>
              <a:rPr lang="nl-NL" dirty="0" err="1"/>
              <a:t>Dahn</a:t>
            </a:r>
            <a:r>
              <a:rPr lang="nl-NL" dirty="0"/>
              <a:t>, Wolfgang </a:t>
            </a:r>
            <a:r>
              <a:rPr lang="nl-NL" dirty="0" err="1"/>
              <a:t>Hueber</a:t>
            </a:r>
            <a:r>
              <a:rPr lang="nl-NL" dirty="0"/>
              <a:t>, Ronald Noorman, Tjibbe </a:t>
            </a:r>
            <a:r>
              <a:rPr lang="nl-NL" dirty="0" err="1"/>
              <a:t>Hooghiemstra</a:t>
            </a:r>
            <a:r>
              <a:rPr lang="nl-NL" dirty="0"/>
              <a:t>, </a:t>
            </a:r>
            <a:r>
              <a:rPr lang="nl-NL" dirty="0" err="1"/>
              <a:t>Raquel</a:t>
            </a:r>
            <a:r>
              <a:rPr lang="nl-NL" dirty="0"/>
              <a:t> </a:t>
            </a:r>
            <a:r>
              <a:rPr lang="nl-NL" dirty="0" err="1"/>
              <a:t>Maulwurf</a:t>
            </a:r>
            <a:r>
              <a:rPr lang="nl-NL" dirty="0"/>
              <a:t>, Cornelia </a:t>
            </a:r>
            <a:r>
              <a:rPr lang="nl-NL" dirty="0" err="1"/>
              <a:t>Schleime</a:t>
            </a:r>
            <a:r>
              <a:rPr lang="nl-NL" dirty="0"/>
              <a:t>.</a:t>
            </a:r>
          </a:p>
        </p:txBody>
      </p:sp>
      <p:pic>
        <p:nvPicPr>
          <p:cNvPr id="9" name="Afbeelding 8">
            <a:extLst>
              <a:ext uri="{FF2B5EF4-FFF2-40B4-BE49-F238E27FC236}">
                <a16:creationId xmlns:a16="http://schemas.microsoft.com/office/drawing/2014/main" id="{2C1760DD-B265-4D38-BD3E-0CC2F63502FB}"/>
              </a:ext>
            </a:extLst>
          </p:cNvPr>
          <p:cNvPicPr>
            <a:picLocks noChangeAspect="1"/>
          </p:cNvPicPr>
          <p:nvPr/>
        </p:nvPicPr>
        <p:blipFill>
          <a:blip r:embed="rId3"/>
          <a:stretch>
            <a:fillRect/>
          </a:stretch>
        </p:blipFill>
        <p:spPr>
          <a:xfrm>
            <a:off x="8422105" y="1351347"/>
            <a:ext cx="3718560" cy="5287052"/>
          </a:xfrm>
          <a:prstGeom prst="rect">
            <a:avLst/>
          </a:prstGeom>
        </p:spPr>
      </p:pic>
    </p:spTree>
    <p:extLst>
      <p:ext uri="{BB962C8B-B14F-4D97-AF65-F5344CB8AC3E}">
        <p14:creationId xmlns:p14="http://schemas.microsoft.com/office/powerpoint/2010/main" val="159117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71568-A30C-4EFD-A743-8BC94909B177}"/>
              </a:ext>
            </a:extLst>
          </p:cNvPr>
          <p:cNvSpPr>
            <a:spLocks noGrp="1"/>
          </p:cNvSpPr>
          <p:nvPr>
            <p:ph type="title"/>
          </p:nvPr>
        </p:nvSpPr>
        <p:spPr/>
        <p:txBody>
          <a:bodyPr/>
          <a:lstStyle/>
          <a:p>
            <a:r>
              <a:rPr lang="nl-NL" dirty="0"/>
              <a:t>Interviews</a:t>
            </a:r>
          </a:p>
        </p:txBody>
      </p:sp>
      <p:sp>
        <p:nvSpPr>
          <p:cNvPr id="3" name="Tijdelijke aanduiding voor inhoud 2">
            <a:extLst>
              <a:ext uri="{FF2B5EF4-FFF2-40B4-BE49-F238E27FC236}">
                <a16:creationId xmlns:a16="http://schemas.microsoft.com/office/drawing/2014/main" id="{B267D78D-F138-47E5-84DC-971C8F13F136}"/>
              </a:ext>
            </a:extLst>
          </p:cNvPr>
          <p:cNvSpPr>
            <a:spLocks noGrp="1"/>
          </p:cNvSpPr>
          <p:nvPr>
            <p:ph idx="1"/>
          </p:nvPr>
        </p:nvSpPr>
        <p:spPr>
          <a:xfrm>
            <a:off x="4784616" y="447039"/>
            <a:ext cx="5500027" cy="2918329"/>
          </a:xfrm>
        </p:spPr>
        <p:txBody>
          <a:bodyPr>
            <a:noAutofit/>
          </a:bodyPr>
          <a:lstStyle/>
          <a:p>
            <a:r>
              <a:rPr lang="nl-NL" sz="1400" dirty="0"/>
              <a:t>Het </a:t>
            </a:r>
            <a:r>
              <a:rPr lang="nl-NL" sz="1400" dirty="0" err="1"/>
              <a:t>leitmotiv</a:t>
            </a:r>
            <a:r>
              <a:rPr lang="nl-NL" sz="1400" dirty="0"/>
              <a:t> van uw werk…</a:t>
            </a:r>
          </a:p>
          <a:p>
            <a:endParaRPr lang="nl-NL" sz="1400" dirty="0"/>
          </a:p>
          <a:p>
            <a:r>
              <a:rPr lang="nl-NL" sz="1400" dirty="0"/>
              <a:t>De tragiek. De strijd onderling is een van de </a:t>
            </a:r>
            <a:r>
              <a:rPr lang="nl-NL" sz="1400" dirty="0" err="1"/>
              <a:t>tragieken</a:t>
            </a:r>
            <a:r>
              <a:rPr lang="nl-NL" sz="1400" dirty="0"/>
              <a:t> van de mens zoals andere kunstenaars de tragiek in het landschap hebben gezien. Ik vind een mens tragisch en niet omdat ik slechter of beter ben, ben je gek, ik ben niet beter, ik heb misschien af en toe een beter inzicht maar … ik ben ook maar een mens. Ik moet zo nodig die maffe schilderijen maken. Ik zit liever naar buiten te kijken en niks te doen maar ja elke dag ga ik schilderen. Waarom eigenlijk? Ik weet het niet, ik moet zo nodig, en ik voel me schuldig als ik niet ben geweest. Dat hebben zoveel mensen gehad, zo’n heilig moeten. </a:t>
            </a:r>
            <a:r>
              <a:rPr lang="nl-NL" sz="1400" dirty="0" err="1"/>
              <a:t>Ein</a:t>
            </a:r>
            <a:r>
              <a:rPr lang="nl-NL" sz="1400" dirty="0"/>
              <a:t> </a:t>
            </a:r>
            <a:r>
              <a:rPr lang="nl-NL" sz="1400" dirty="0" err="1"/>
              <a:t>unfreiher</a:t>
            </a:r>
            <a:r>
              <a:rPr lang="nl-NL" sz="1400" dirty="0"/>
              <a:t> Mensch, omdat je gedoemd bent van die malle dingen te maken.’ Bron: De Groene Amsterdammer</a:t>
            </a:r>
          </a:p>
        </p:txBody>
      </p:sp>
      <p:sp>
        <p:nvSpPr>
          <p:cNvPr id="4" name="Tijdelijke aanduiding voor tekst 3">
            <a:extLst>
              <a:ext uri="{FF2B5EF4-FFF2-40B4-BE49-F238E27FC236}">
                <a16:creationId xmlns:a16="http://schemas.microsoft.com/office/drawing/2014/main" id="{452E4FB7-F31C-49B8-95E2-8BDA311B1FB9}"/>
              </a:ext>
            </a:extLst>
          </p:cNvPr>
          <p:cNvSpPr>
            <a:spLocks noGrp="1"/>
          </p:cNvSpPr>
          <p:nvPr>
            <p:ph type="body" sz="half" idx="2"/>
          </p:nvPr>
        </p:nvSpPr>
        <p:spPr>
          <a:xfrm>
            <a:off x="4784616" y="3714161"/>
            <a:ext cx="6757144" cy="2884601"/>
          </a:xfrm>
        </p:spPr>
        <p:txBody>
          <a:bodyPr>
            <a:normAutofit lnSpcReduction="10000"/>
          </a:bodyPr>
          <a:lstStyle/>
          <a:p>
            <a:endParaRPr lang="nl-NL" dirty="0"/>
          </a:p>
          <a:p>
            <a:endParaRPr lang="nl-NL" dirty="0"/>
          </a:p>
          <a:p>
            <a:r>
              <a:rPr lang="nl-NL" sz="1600" b="1" dirty="0">
                <a:solidFill>
                  <a:schemeClr val="bg1"/>
                </a:solidFill>
              </a:rPr>
              <a:t>Armando interviewen is lastig. Op veel </a:t>
            </a:r>
            <a:r>
              <a:rPr lang="nl-NL" sz="1600" b="1" dirty="0" err="1">
                <a:solidFill>
                  <a:schemeClr val="bg1"/>
                </a:solidFill>
              </a:rPr>
              <a:t>waarom-vragen</a:t>
            </a:r>
            <a:r>
              <a:rPr lang="nl-NL" sz="1600" b="1" dirty="0">
                <a:solidFill>
                  <a:schemeClr val="bg1"/>
                </a:solidFill>
              </a:rPr>
              <a:t> antwoordt hij: ‘Ik weet het niet.’ Zoals waarom hij na een halve eeuw het zo bekende zwart opeens uit zijn werk liet verdwijnen. ‘Ik weet het niet. Op zeker moment heb ik er een hekel aan gekregen.’ De vraag na vijf minuten met nadruk herhalen is zinloos. Hetzelfde antwoord klinkt dan, zonder een spoor van irritatie, alleen met meer klinkers: ‘Ik </a:t>
            </a:r>
            <a:r>
              <a:rPr lang="nl-NL" sz="1600" b="1" dirty="0" err="1">
                <a:solidFill>
                  <a:schemeClr val="bg1"/>
                </a:solidFill>
              </a:rPr>
              <a:t>wéééét</a:t>
            </a:r>
            <a:r>
              <a:rPr lang="nl-NL" sz="1600" b="1" dirty="0">
                <a:solidFill>
                  <a:schemeClr val="bg1"/>
                </a:solidFill>
              </a:rPr>
              <a:t> het niet.’ Alsof het ook tot zijn eigen verbazing is. Een bewuste stilte laten vallen is onverstandig want zijn stilte is onverbiddelijker. </a:t>
            </a:r>
          </a:p>
        </p:txBody>
      </p:sp>
      <p:sp>
        <p:nvSpPr>
          <p:cNvPr id="5" name="Rechthoek 4">
            <a:extLst>
              <a:ext uri="{FF2B5EF4-FFF2-40B4-BE49-F238E27FC236}">
                <a16:creationId xmlns:a16="http://schemas.microsoft.com/office/drawing/2014/main" id="{3A7FC58B-548B-4779-8415-C1A1788F36E1}"/>
              </a:ext>
            </a:extLst>
          </p:cNvPr>
          <p:cNvSpPr/>
          <p:nvPr/>
        </p:nvSpPr>
        <p:spPr>
          <a:xfrm>
            <a:off x="829559" y="3830112"/>
            <a:ext cx="3587129" cy="2862322"/>
          </a:xfrm>
          <a:prstGeom prst="rect">
            <a:avLst/>
          </a:prstGeom>
        </p:spPr>
        <p:txBody>
          <a:bodyPr wrap="square">
            <a:spAutoFit/>
          </a:bodyPr>
          <a:lstStyle/>
          <a:p>
            <a:r>
              <a:rPr lang="nl-NL" dirty="0"/>
              <a:t>'Want het knappe van mensen is dat ze altijd woorden hebben.</a:t>
            </a:r>
          </a:p>
          <a:p>
            <a:r>
              <a:rPr lang="nl-NL" dirty="0"/>
              <a:t>Mensen kunnen hun daden, ook de meest vreselijke, </a:t>
            </a:r>
          </a:p>
          <a:p>
            <a:r>
              <a:rPr lang="nl-NL" dirty="0"/>
              <a:t>bedje leggen en met woorden toedekken.</a:t>
            </a:r>
          </a:p>
          <a:p>
            <a:r>
              <a:rPr lang="nl-NL" dirty="0"/>
              <a:t>(Koos van Zomeren, Een jaar in scherven)</a:t>
            </a:r>
          </a:p>
          <a:p>
            <a:r>
              <a:rPr lang="nl-NL" dirty="0"/>
              <a:t> </a:t>
            </a:r>
          </a:p>
        </p:txBody>
      </p:sp>
    </p:spTree>
    <p:extLst>
      <p:ext uri="{BB962C8B-B14F-4D97-AF65-F5344CB8AC3E}">
        <p14:creationId xmlns:p14="http://schemas.microsoft.com/office/powerpoint/2010/main" val="23275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1D9A4-5032-4887-9724-5D38B69D88C0}"/>
              </a:ext>
            </a:extLst>
          </p:cNvPr>
          <p:cNvSpPr>
            <a:spLocks noGrp="1"/>
          </p:cNvSpPr>
          <p:nvPr>
            <p:ph type="title"/>
          </p:nvPr>
        </p:nvSpPr>
        <p:spPr/>
        <p:txBody>
          <a:bodyPr/>
          <a:lstStyle/>
          <a:p>
            <a:r>
              <a:rPr lang="nl-NL" dirty="0"/>
              <a:t>Armando werd geboren in Amsterdam en groeide op in Amersfoort.</a:t>
            </a:r>
          </a:p>
        </p:txBody>
      </p:sp>
      <p:pic>
        <p:nvPicPr>
          <p:cNvPr id="6" name="Tijdelijke aanduiding voor inhoud 5">
            <a:extLst>
              <a:ext uri="{FF2B5EF4-FFF2-40B4-BE49-F238E27FC236}">
                <a16:creationId xmlns:a16="http://schemas.microsoft.com/office/drawing/2014/main" id="{98335630-0FA3-4D36-8BED-453DE96FBF6C}"/>
              </a:ext>
            </a:extLst>
          </p:cNvPr>
          <p:cNvPicPr>
            <a:picLocks noGrp="1" noChangeAspect="1"/>
          </p:cNvPicPr>
          <p:nvPr>
            <p:ph idx="1"/>
          </p:nvPr>
        </p:nvPicPr>
        <p:blipFill>
          <a:blip r:embed="rId2"/>
          <a:stretch>
            <a:fillRect/>
          </a:stretch>
        </p:blipFill>
        <p:spPr>
          <a:xfrm>
            <a:off x="5008881" y="955040"/>
            <a:ext cx="6110586" cy="4554537"/>
          </a:xfrm>
          <a:prstGeom prst="rect">
            <a:avLst/>
          </a:prstGeom>
        </p:spPr>
      </p:pic>
      <p:sp>
        <p:nvSpPr>
          <p:cNvPr id="4" name="Tijdelijke aanduiding voor tekst 3">
            <a:extLst>
              <a:ext uri="{FF2B5EF4-FFF2-40B4-BE49-F238E27FC236}">
                <a16:creationId xmlns:a16="http://schemas.microsoft.com/office/drawing/2014/main" id="{EF355977-61C5-4312-93E4-07AA0AAA7702}"/>
              </a:ext>
            </a:extLst>
          </p:cNvPr>
          <p:cNvSpPr>
            <a:spLocks noGrp="1"/>
          </p:cNvSpPr>
          <p:nvPr>
            <p:ph type="body" sz="half" idx="2"/>
          </p:nvPr>
        </p:nvSpPr>
        <p:spPr/>
        <p:txBody>
          <a:bodyPr/>
          <a:lstStyle/>
          <a:p>
            <a:r>
              <a:rPr lang="nl-NL" dirty="0"/>
              <a:t>Woont nu afwisselend in Potsdam en Amstelveen. Hij werkte in het verleden vaak in </a:t>
            </a:r>
            <a:r>
              <a:rPr lang="nl-NL" dirty="0" err="1"/>
              <a:t>Amesterdam</a:t>
            </a:r>
            <a:r>
              <a:rPr lang="nl-NL" dirty="0"/>
              <a:t> en in het kunstenaarsdorp Bergen. Armando verhuisde in 1979 naar Berlijn, ‘het hol van de leeuw’. </a:t>
            </a:r>
          </a:p>
          <a:p>
            <a:r>
              <a:rPr lang="nl-NL" dirty="0"/>
              <a:t>Op veel plaatsen in Duitsland hangt of staat werk van Armando. </a:t>
            </a:r>
          </a:p>
        </p:txBody>
      </p:sp>
    </p:spTree>
    <p:extLst>
      <p:ext uri="{BB962C8B-B14F-4D97-AF65-F5344CB8AC3E}">
        <p14:creationId xmlns:p14="http://schemas.microsoft.com/office/powerpoint/2010/main" val="331343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0ED87-239E-4F90-AA15-9E02727500B3}"/>
              </a:ext>
            </a:extLst>
          </p:cNvPr>
          <p:cNvSpPr>
            <a:spLocks noGrp="1"/>
          </p:cNvSpPr>
          <p:nvPr>
            <p:ph type="title"/>
          </p:nvPr>
        </p:nvSpPr>
        <p:spPr/>
        <p:txBody>
          <a:bodyPr>
            <a:normAutofit/>
          </a:bodyPr>
          <a:lstStyle/>
          <a:p>
            <a:r>
              <a:rPr lang="nl-NL" dirty="0"/>
              <a:t>Oorlog: daders, slachtoffers, schuldig landschap </a:t>
            </a:r>
          </a:p>
        </p:txBody>
      </p:sp>
      <p:sp>
        <p:nvSpPr>
          <p:cNvPr id="4" name="Tijdelijke aanduiding voor tekst 3">
            <a:extLst>
              <a:ext uri="{FF2B5EF4-FFF2-40B4-BE49-F238E27FC236}">
                <a16:creationId xmlns:a16="http://schemas.microsoft.com/office/drawing/2014/main" id="{BD48015D-F87E-4E97-9999-D75A146DFE78}"/>
              </a:ext>
            </a:extLst>
          </p:cNvPr>
          <p:cNvSpPr>
            <a:spLocks noGrp="1"/>
          </p:cNvSpPr>
          <p:nvPr>
            <p:ph type="body" sz="half" idx="2"/>
          </p:nvPr>
        </p:nvSpPr>
        <p:spPr/>
        <p:txBody>
          <a:bodyPr>
            <a:normAutofit lnSpcReduction="10000"/>
          </a:bodyPr>
          <a:lstStyle/>
          <a:p>
            <a:r>
              <a:rPr lang="nl-NL" dirty="0"/>
              <a:t>Zie MOA: introductiefilm </a:t>
            </a:r>
            <a:r>
              <a:rPr lang="nl-NL" dirty="0">
                <a:hlinkClick r:id="rId2"/>
              </a:rPr>
              <a:t>https://vimeo.com/86239496</a:t>
            </a:r>
            <a:endParaRPr lang="nl-NL" dirty="0"/>
          </a:p>
          <a:p>
            <a:r>
              <a:rPr lang="nl-NL" dirty="0"/>
              <a:t>De gruwelijkheden in kamp Amersfoort zijn van grote invloed op het werk van Armando die in de oorlog groepen gevangenen zag die  van het station in Amersfoort naar het gelijknamige kamp werden gebracht. Later verdiepte hij zich in de daders, maar het gaat hem uiteindelijk om de slachtoffers.  Hij ziet zijn werk als een ‘</a:t>
            </a:r>
            <a:r>
              <a:rPr lang="nl-NL" dirty="0" err="1"/>
              <a:t>Gesamtkunstwerk</a:t>
            </a:r>
            <a:r>
              <a:rPr lang="nl-NL" dirty="0"/>
              <a:t>’ op basis van deze ervaringen. </a:t>
            </a:r>
          </a:p>
          <a:p>
            <a:endParaRPr lang="nl-NL" dirty="0"/>
          </a:p>
        </p:txBody>
      </p:sp>
      <p:pic>
        <p:nvPicPr>
          <p:cNvPr id="6" name="Afbeelding 5">
            <a:extLst>
              <a:ext uri="{FF2B5EF4-FFF2-40B4-BE49-F238E27FC236}">
                <a16:creationId xmlns:a16="http://schemas.microsoft.com/office/drawing/2014/main" id="{431D9662-FD09-4207-8E7B-C1BA9F4EC56D}"/>
              </a:ext>
            </a:extLst>
          </p:cNvPr>
          <p:cNvPicPr>
            <a:picLocks noChangeAspect="1"/>
          </p:cNvPicPr>
          <p:nvPr/>
        </p:nvPicPr>
        <p:blipFill>
          <a:blip r:embed="rId3"/>
          <a:stretch>
            <a:fillRect/>
          </a:stretch>
        </p:blipFill>
        <p:spPr>
          <a:xfrm>
            <a:off x="5320553" y="2788285"/>
            <a:ext cx="3367586" cy="1891029"/>
          </a:xfrm>
          <a:prstGeom prst="rect">
            <a:avLst/>
          </a:prstGeom>
        </p:spPr>
      </p:pic>
      <p:sp>
        <p:nvSpPr>
          <p:cNvPr id="8" name="Tijdelijke aanduiding voor inhoud 7">
            <a:extLst>
              <a:ext uri="{FF2B5EF4-FFF2-40B4-BE49-F238E27FC236}">
                <a16:creationId xmlns:a16="http://schemas.microsoft.com/office/drawing/2014/main" id="{B988D8D0-84D3-44A1-9576-D87939088880}"/>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027945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57100-2DA4-436E-934E-02D842B166B8}"/>
              </a:ext>
            </a:extLst>
          </p:cNvPr>
          <p:cNvSpPr>
            <a:spLocks noGrp="1"/>
          </p:cNvSpPr>
          <p:nvPr>
            <p:ph type="title"/>
          </p:nvPr>
        </p:nvSpPr>
        <p:spPr/>
        <p:txBody>
          <a:bodyPr/>
          <a:lstStyle/>
          <a:p>
            <a:r>
              <a:rPr lang="nl-NL" dirty="0"/>
              <a:t>Tot 2018 in MOA</a:t>
            </a:r>
          </a:p>
        </p:txBody>
      </p:sp>
      <p:pic>
        <p:nvPicPr>
          <p:cNvPr id="5" name="Tijdelijke aanduiding voor inhoud 4">
            <a:extLst>
              <a:ext uri="{FF2B5EF4-FFF2-40B4-BE49-F238E27FC236}">
                <a16:creationId xmlns:a16="http://schemas.microsoft.com/office/drawing/2014/main" id="{ECEC6DBC-F3B0-456D-889C-34F86BDC41B4}"/>
              </a:ext>
            </a:extLst>
          </p:cNvPr>
          <p:cNvPicPr>
            <a:picLocks noGrp="1" noChangeAspect="1"/>
          </p:cNvPicPr>
          <p:nvPr>
            <p:ph idx="1"/>
          </p:nvPr>
        </p:nvPicPr>
        <p:blipFill>
          <a:blip r:embed="rId2"/>
          <a:stretch>
            <a:fillRect/>
          </a:stretch>
        </p:blipFill>
        <p:spPr>
          <a:xfrm>
            <a:off x="5474455" y="1831683"/>
            <a:ext cx="3816427" cy="3804234"/>
          </a:xfrm>
          <a:prstGeom prst="rect">
            <a:avLst/>
          </a:prstGeom>
        </p:spPr>
      </p:pic>
      <p:sp>
        <p:nvSpPr>
          <p:cNvPr id="4" name="Tijdelijke aanduiding voor tekst 3">
            <a:extLst>
              <a:ext uri="{FF2B5EF4-FFF2-40B4-BE49-F238E27FC236}">
                <a16:creationId xmlns:a16="http://schemas.microsoft.com/office/drawing/2014/main" id="{7AB720CA-06AF-46D5-8DBC-29D08C7BBE39}"/>
              </a:ext>
            </a:extLst>
          </p:cNvPr>
          <p:cNvSpPr>
            <a:spLocks noGrp="1"/>
          </p:cNvSpPr>
          <p:nvPr>
            <p:ph type="body" sz="half" idx="2"/>
          </p:nvPr>
        </p:nvSpPr>
        <p:spPr/>
        <p:txBody>
          <a:bodyPr/>
          <a:lstStyle/>
          <a:p>
            <a:r>
              <a:rPr lang="nl-NL" dirty="0"/>
              <a:t>Na de brand in het Armandomuseum in </a:t>
            </a:r>
            <a:r>
              <a:rPr lang="nl-NL" dirty="0" err="1"/>
              <a:t>Amersfoortc</a:t>
            </a:r>
            <a:r>
              <a:rPr lang="nl-NL" dirty="0"/>
              <a:t> waarbij 700 werken verloren gingen,  is de collectie ondergebracht in het MOA, in Oud </a:t>
            </a:r>
            <a:r>
              <a:rPr lang="nl-NL" dirty="0" err="1"/>
              <a:t>Amelisweerd</a:t>
            </a:r>
            <a:r>
              <a:rPr lang="nl-NL" dirty="0"/>
              <a:t>. Er is nog geen duidelijkheid over een nieuwe locatie voor een permanente tentoonstelling. </a:t>
            </a:r>
          </a:p>
        </p:txBody>
      </p:sp>
    </p:spTree>
    <p:extLst>
      <p:ext uri="{BB962C8B-B14F-4D97-AF65-F5344CB8AC3E}">
        <p14:creationId xmlns:p14="http://schemas.microsoft.com/office/powerpoint/2010/main" val="372914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8132A-213B-49B9-92A0-D4381E1B0F4D}"/>
              </a:ext>
            </a:extLst>
          </p:cNvPr>
          <p:cNvSpPr>
            <a:spLocks noGrp="1"/>
          </p:cNvSpPr>
          <p:nvPr>
            <p:ph type="title"/>
          </p:nvPr>
        </p:nvSpPr>
        <p:spPr/>
        <p:txBody>
          <a:bodyPr/>
          <a:lstStyle/>
          <a:p>
            <a:r>
              <a:rPr lang="nl-NL" dirty="0"/>
              <a:t>Schrijverschap </a:t>
            </a:r>
          </a:p>
        </p:txBody>
      </p:sp>
      <p:pic>
        <p:nvPicPr>
          <p:cNvPr id="5" name="Tijdelijke aanduiding voor inhoud 4">
            <a:extLst>
              <a:ext uri="{FF2B5EF4-FFF2-40B4-BE49-F238E27FC236}">
                <a16:creationId xmlns:a16="http://schemas.microsoft.com/office/drawing/2014/main" id="{DE7AE508-F466-45A4-A14A-B445F0ED00A2}"/>
              </a:ext>
            </a:extLst>
          </p:cNvPr>
          <p:cNvPicPr>
            <a:picLocks noGrp="1" noChangeAspect="1"/>
          </p:cNvPicPr>
          <p:nvPr>
            <p:ph idx="1"/>
          </p:nvPr>
        </p:nvPicPr>
        <p:blipFill>
          <a:blip r:embed="rId2"/>
          <a:stretch>
            <a:fillRect/>
          </a:stretch>
        </p:blipFill>
        <p:spPr>
          <a:xfrm>
            <a:off x="9702444" y="1198880"/>
            <a:ext cx="2170682" cy="2895599"/>
          </a:xfrm>
          <a:prstGeom prst="rect">
            <a:avLst/>
          </a:prstGeom>
        </p:spPr>
      </p:pic>
      <p:sp>
        <p:nvSpPr>
          <p:cNvPr id="4" name="Tijdelijke aanduiding voor tekst 3">
            <a:extLst>
              <a:ext uri="{FF2B5EF4-FFF2-40B4-BE49-F238E27FC236}">
                <a16:creationId xmlns:a16="http://schemas.microsoft.com/office/drawing/2014/main" id="{3F57B8B5-5A50-4551-82FC-A175B0DCEBE7}"/>
              </a:ext>
            </a:extLst>
          </p:cNvPr>
          <p:cNvSpPr>
            <a:spLocks noGrp="1"/>
          </p:cNvSpPr>
          <p:nvPr>
            <p:ph type="body" sz="half" idx="2"/>
          </p:nvPr>
        </p:nvSpPr>
        <p:spPr/>
        <p:txBody>
          <a:bodyPr/>
          <a:lstStyle/>
          <a:p>
            <a:r>
              <a:rPr lang="nl-NL" dirty="0"/>
              <a:t>Armando heeft journalistiek werk gemaakt, maar ook literaire fictie in de vorm van korte verhalen. De scheidslijnen tussen fictie en non-fictie, proza en poëzie zijn soms dun. </a:t>
            </a:r>
          </a:p>
          <a:p>
            <a:r>
              <a:rPr lang="nl-NL" dirty="0"/>
              <a:t>De thematiek van slachtoffers, daders, schuld en herinnering keren steeds weer. </a:t>
            </a:r>
          </a:p>
          <a:p>
            <a:r>
              <a:rPr lang="nl-NL" dirty="0"/>
              <a:t>  </a:t>
            </a:r>
          </a:p>
          <a:p>
            <a:endParaRPr lang="nl-NL" dirty="0"/>
          </a:p>
          <a:p>
            <a:endParaRPr lang="nl-NL" dirty="0"/>
          </a:p>
        </p:txBody>
      </p:sp>
      <p:pic>
        <p:nvPicPr>
          <p:cNvPr id="7" name="Afbeelding 6">
            <a:extLst>
              <a:ext uri="{FF2B5EF4-FFF2-40B4-BE49-F238E27FC236}">
                <a16:creationId xmlns:a16="http://schemas.microsoft.com/office/drawing/2014/main" id="{F1DF6510-8709-45EE-A514-DDC7D26B62A7}"/>
              </a:ext>
            </a:extLst>
          </p:cNvPr>
          <p:cNvPicPr>
            <a:picLocks noChangeAspect="1"/>
          </p:cNvPicPr>
          <p:nvPr/>
        </p:nvPicPr>
        <p:blipFill>
          <a:blip r:embed="rId3"/>
          <a:stretch>
            <a:fillRect/>
          </a:stretch>
        </p:blipFill>
        <p:spPr>
          <a:xfrm>
            <a:off x="5027726" y="365317"/>
            <a:ext cx="2325677" cy="2677824"/>
          </a:xfrm>
          <a:prstGeom prst="rect">
            <a:avLst/>
          </a:prstGeom>
        </p:spPr>
      </p:pic>
      <p:pic>
        <p:nvPicPr>
          <p:cNvPr id="8" name="Afbeelding 7">
            <a:extLst>
              <a:ext uri="{FF2B5EF4-FFF2-40B4-BE49-F238E27FC236}">
                <a16:creationId xmlns:a16="http://schemas.microsoft.com/office/drawing/2014/main" id="{DDCE523D-7858-4AEA-BC49-AABCB5AF5FFF}"/>
              </a:ext>
            </a:extLst>
          </p:cNvPr>
          <p:cNvPicPr>
            <a:picLocks noChangeAspect="1"/>
          </p:cNvPicPr>
          <p:nvPr/>
        </p:nvPicPr>
        <p:blipFill>
          <a:blip r:embed="rId4"/>
          <a:stretch>
            <a:fillRect/>
          </a:stretch>
        </p:blipFill>
        <p:spPr>
          <a:xfrm>
            <a:off x="7617225" y="420882"/>
            <a:ext cx="1750295" cy="2622259"/>
          </a:xfrm>
          <a:prstGeom prst="rect">
            <a:avLst/>
          </a:prstGeom>
        </p:spPr>
      </p:pic>
      <p:pic>
        <p:nvPicPr>
          <p:cNvPr id="9" name="Afbeelding 8">
            <a:extLst>
              <a:ext uri="{FF2B5EF4-FFF2-40B4-BE49-F238E27FC236}">
                <a16:creationId xmlns:a16="http://schemas.microsoft.com/office/drawing/2014/main" id="{1996279E-3952-4D36-AFA3-3FE8402346D0}"/>
              </a:ext>
            </a:extLst>
          </p:cNvPr>
          <p:cNvPicPr>
            <a:picLocks noChangeAspect="1"/>
          </p:cNvPicPr>
          <p:nvPr/>
        </p:nvPicPr>
        <p:blipFill>
          <a:blip r:embed="rId5"/>
          <a:stretch>
            <a:fillRect/>
          </a:stretch>
        </p:blipFill>
        <p:spPr>
          <a:xfrm>
            <a:off x="5027726" y="3137832"/>
            <a:ext cx="1952194" cy="2887047"/>
          </a:xfrm>
          <a:prstGeom prst="rect">
            <a:avLst/>
          </a:prstGeom>
        </p:spPr>
      </p:pic>
      <p:pic>
        <p:nvPicPr>
          <p:cNvPr id="10" name="Afbeelding 9">
            <a:extLst>
              <a:ext uri="{FF2B5EF4-FFF2-40B4-BE49-F238E27FC236}">
                <a16:creationId xmlns:a16="http://schemas.microsoft.com/office/drawing/2014/main" id="{AC00DE0C-5937-4161-88B7-E713586D840A}"/>
              </a:ext>
            </a:extLst>
          </p:cNvPr>
          <p:cNvPicPr>
            <a:picLocks noChangeAspect="1"/>
          </p:cNvPicPr>
          <p:nvPr/>
        </p:nvPicPr>
        <p:blipFill>
          <a:blip r:embed="rId6"/>
          <a:stretch>
            <a:fillRect/>
          </a:stretch>
        </p:blipFill>
        <p:spPr>
          <a:xfrm>
            <a:off x="7507564" y="3183130"/>
            <a:ext cx="1872215" cy="2787898"/>
          </a:xfrm>
          <a:prstGeom prst="rect">
            <a:avLst/>
          </a:prstGeom>
        </p:spPr>
      </p:pic>
      <p:pic>
        <p:nvPicPr>
          <p:cNvPr id="11" name="Afbeelding 10">
            <a:extLst>
              <a:ext uri="{FF2B5EF4-FFF2-40B4-BE49-F238E27FC236}">
                <a16:creationId xmlns:a16="http://schemas.microsoft.com/office/drawing/2014/main" id="{6E9F8E47-AF93-45EF-BE8F-209B419EE795}"/>
              </a:ext>
            </a:extLst>
          </p:cNvPr>
          <p:cNvPicPr>
            <a:picLocks noChangeAspect="1"/>
          </p:cNvPicPr>
          <p:nvPr/>
        </p:nvPicPr>
        <p:blipFill>
          <a:blip r:embed="rId7"/>
          <a:stretch>
            <a:fillRect/>
          </a:stretch>
        </p:blipFill>
        <p:spPr>
          <a:xfrm>
            <a:off x="9907423" y="4407217"/>
            <a:ext cx="1600200" cy="2371725"/>
          </a:xfrm>
          <a:prstGeom prst="rect">
            <a:avLst/>
          </a:prstGeom>
        </p:spPr>
      </p:pic>
    </p:spTree>
    <p:extLst>
      <p:ext uri="{BB962C8B-B14F-4D97-AF65-F5344CB8AC3E}">
        <p14:creationId xmlns:p14="http://schemas.microsoft.com/office/powerpoint/2010/main" val="342072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26061-91C8-4789-8FD8-DC25AAD9725C}"/>
              </a:ext>
            </a:extLst>
          </p:cNvPr>
          <p:cNvSpPr>
            <a:spLocks noGrp="1"/>
          </p:cNvSpPr>
          <p:nvPr>
            <p:ph type="title"/>
          </p:nvPr>
        </p:nvSpPr>
        <p:spPr/>
        <p:txBody>
          <a:bodyPr/>
          <a:lstStyle/>
          <a:p>
            <a:r>
              <a:rPr lang="nl-NL" dirty="0"/>
              <a:t>Kinderboek ?</a:t>
            </a:r>
          </a:p>
        </p:txBody>
      </p:sp>
      <p:pic>
        <p:nvPicPr>
          <p:cNvPr id="5" name="Tijdelijke aanduiding voor inhoud 4">
            <a:extLst>
              <a:ext uri="{FF2B5EF4-FFF2-40B4-BE49-F238E27FC236}">
                <a16:creationId xmlns:a16="http://schemas.microsoft.com/office/drawing/2014/main" id="{21F1A815-0755-47F9-AA63-31E330ED9A0A}"/>
              </a:ext>
            </a:extLst>
          </p:cNvPr>
          <p:cNvPicPr>
            <a:picLocks noGrp="1" noChangeAspect="1"/>
          </p:cNvPicPr>
          <p:nvPr>
            <p:ph idx="1"/>
          </p:nvPr>
        </p:nvPicPr>
        <p:blipFill>
          <a:blip r:embed="rId2"/>
          <a:stretch>
            <a:fillRect/>
          </a:stretch>
        </p:blipFill>
        <p:spPr>
          <a:xfrm>
            <a:off x="5046810" y="1181996"/>
            <a:ext cx="3152310" cy="4956812"/>
          </a:xfrm>
          <a:prstGeom prst="rect">
            <a:avLst/>
          </a:prstGeom>
        </p:spPr>
      </p:pic>
      <p:sp>
        <p:nvSpPr>
          <p:cNvPr id="4" name="Tijdelijke aanduiding voor tekst 3">
            <a:extLst>
              <a:ext uri="{FF2B5EF4-FFF2-40B4-BE49-F238E27FC236}">
                <a16:creationId xmlns:a16="http://schemas.microsoft.com/office/drawing/2014/main" id="{58280505-2E3B-4FCF-B86B-848500F0FCE0}"/>
              </a:ext>
            </a:extLst>
          </p:cNvPr>
          <p:cNvSpPr>
            <a:spLocks noGrp="1"/>
          </p:cNvSpPr>
          <p:nvPr>
            <p:ph type="body" sz="half" idx="2"/>
          </p:nvPr>
        </p:nvSpPr>
        <p:spPr/>
        <p:txBody>
          <a:bodyPr/>
          <a:lstStyle/>
          <a:p>
            <a:endParaRPr lang="nl-NL" dirty="0"/>
          </a:p>
        </p:txBody>
      </p:sp>
    </p:spTree>
    <p:extLst>
      <p:ext uri="{BB962C8B-B14F-4D97-AF65-F5344CB8AC3E}">
        <p14:creationId xmlns:p14="http://schemas.microsoft.com/office/powerpoint/2010/main" val="18096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F07A4-B817-4945-A9EA-C741489556F6}"/>
              </a:ext>
            </a:extLst>
          </p:cNvPr>
          <p:cNvSpPr>
            <a:spLocks noGrp="1"/>
          </p:cNvSpPr>
          <p:nvPr>
            <p:ph type="title"/>
          </p:nvPr>
        </p:nvSpPr>
        <p:spPr/>
        <p:txBody>
          <a:bodyPr/>
          <a:lstStyle/>
          <a:p>
            <a:r>
              <a:rPr lang="nl-NL" dirty="0"/>
              <a:t>Opleiding, journalistieke carrière  </a:t>
            </a:r>
          </a:p>
        </p:txBody>
      </p:sp>
      <p:pic>
        <p:nvPicPr>
          <p:cNvPr id="5" name="Tijdelijke aanduiding voor inhoud 4">
            <a:extLst>
              <a:ext uri="{FF2B5EF4-FFF2-40B4-BE49-F238E27FC236}">
                <a16:creationId xmlns:a16="http://schemas.microsoft.com/office/drawing/2014/main" id="{CFAECD1E-FB05-4B8F-99C4-1B7CB5707F28}"/>
              </a:ext>
            </a:extLst>
          </p:cNvPr>
          <p:cNvPicPr>
            <a:picLocks noGrp="1" noChangeAspect="1"/>
          </p:cNvPicPr>
          <p:nvPr>
            <p:ph idx="1"/>
          </p:nvPr>
        </p:nvPicPr>
        <p:blipFill>
          <a:blip r:embed="rId2"/>
          <a:stretch>
            <a:fillRect/>
          </a:stretch>
        </p:blipFill>
        <p:spPr>
          <a:xfrm>
            <a:off x="5854424" y="1447800"/>
            <a:ext cx="3056490" cy="4572000"/>
          </a:xfrm>
          <a:prstGeom prst="rect">
            <a:avLst/>
          </a:prstGeom>
        </p:spPr>
      </p:pic>
      <p:sp>
        <p:nvSpPr>
          <p:cNvPr id="4" name="Tijdelijke aanduiding voor tekst 3">
            <a:extLst>
              <a:ext uri="{FF2B5EF4-FFF2-40B4-BE49-F238E27FC236}">
                <a16:creationId xmlns:a16="http://schemas.microsoft.com/office/drawing/2014/main" id="{50A1182E-6241-4DF7-8E36-11BF4F5C79F5}"/>
              </a:ext>
            </a:extLst>
          </p:cNvPr>
          <p:cNvSpPr>
            <a:spLocks noGrp="1"/>
          </p:cNvSpPr>
          <p:nvPr>
            <p:ph type="body" sz="half" idx="2"/>
          </p:nvPr>
        </p:nvSpPr>
        <p:spPr/>
        <p:txBody>
          <a:bodyPr/>
          <a:lstStyle/>
          <a:p>
            <a:r>
              <a:rPr lang="nl-NL" dirty="0"/>
              <a:t>Armando studeerde de oorlog  kunstgeschiedenis aan de UVA.</a:t>
            </a:r>
          </a:p>
          <a:p>
            <a:r>
              <a:rPr lang="nl-NL" dirty="0"/>
              <a:t>Hij schreef voor HP/DE Tijd en NRC-handelsblad. </a:t>
            </a:r>
          </a:p>
        </p:txBody>
      </p:sp>
    </p:spTree>
    <p:extLst>
      <p:ext uri="{BB962C8B-B14F-4D97-AF65-F5344CB8AC3E}">
        <p14:creationId xmlns:p14="http://schemas.microsoft.com/office/powerpoint/2010/main" val="128647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49CE4-4CC5-4BFC-8603-17ACB3966E12}"/>
              </a:ext>
            </a:extLst>
          </p:cNvPr>
          <p:cNvSpPr>
            <a:spLocks noGrp="1"/>
          </p:cNvSpPr>
          <p:nvPr>
            <p:ph type="title"/>
          </p:nvPr>
        </p:nvSpPr>
        <p:spPr/>
        <p:txBody>
          <a:bodyPr/>
          <a:lstStyle/>
          <a:p>
            <a:r>
              <a:rPr lang="nl-NL" dirty="0"/>
              <a:t>'De mens is een eigenaardige, zelfs minderwaardige vinding'</a:t>
            </a:r>
          </a:p>
        </p:txBody>
      </p:sp>
      <p:pic>
        <p:nvPicPr>
          <p:cNvPr id="5" name="Tijdelijke aanduiding voor inhoud 4">
            <a:extLst>
              <a:ext uri="{FF2B5EF4-FFF2-40B4-BE49-F238E27FC236}">
                <a16:creationId xmlns:a16="http://schemas.microsoft.com/office/drawing/2014/main" id="{0808AF13-36E1-4847-808E-7C373BC7801C}"/>
              </a:ext>
            </a:extLst>
          </p:cNvPr>
          <p:cNvPicPr>
            <a:picLocks noGrp="1" noChangeAspect="1"/>
          </p:cNvPicPr>
          <p:nvPr>
            <p:ph idx="1"/>
          </p:nvPr>
        </p:nvPicPr>
        <p:blipFill>
          <a:blip r:embed="rId3"/>
          <a:stretch>
            <a:fillRect/>
          </a:stretch>
        </p:blipFill>
        <p:spPr>
          <a:xfrm>
            <a:off x="4866004" y="1584959"/>
            <a:ext cx="6792596" cy="4786013"/>
          </a:xfrm>
          <a:prstGeom prst="rect">
            <a:avLst/>
          </a:prstGeom>
        </p:spPr>
      </p:pic>
      <p:sp>
        <p:nvSpPr>
          <p:cNvPr id="4" name="Tijdelijke aanduiding voor tekst 3">
            <a:extLst>
              <a:ext uri="{FF2B5EF4-FFF2-40B4-BE49-F238E27FC236}">
                <a16:creationId xmlns:a16="http://schemas.microsoft.com/office/drawing/2014/main" id="{781391EB-0D99-4956-ACBC-C7549B121DA4}"/>
              </a:ext>
            </a:extLst>
          </p:cNvPr>
          <p:cNvSpPr>
            <a:spLocks noGrp="1"/>
          </p:cNvSpPr>
          <p:nvPr>
            <p:ph type="body" sz="half" idx="2"/>
          </p:nvPr>
        </p:nvSpPr>
        <p:spPr/>
        <p:txBody>
          <a:bodyPr/>
          <a:lstStyle/>
          <a:p>
            <a:endParaRPr lang="nl-NL" dirty="0"/>
          </a:p>
        </p:txBody>
      </p:sp>
    </p:spTree>
    <p:extLst>
      <p:ext uri="{BB962C8B-B14F-4D97-AF65-F5344CB8AC3E}">
        <p14:creationId xmlns:p14="http://schemas.microsoft.com/office/powerpoint/2010/main" val="34733390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191</TotalTime>
  <Words>2286</Words>
  <Application>Microsoft Office PowerPoint</Application>
  <PresentationFormat>Breedbeeld</PresentationFormat>
  <Paragraphs>240</Paragraphs>
  <Slides>21</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Arial</vt:lpstr>
      <vt:lpstr>Calibri</vt:lpstr>
      <vt:lpstr>Century Gothic</vt:lpstr>
      <vt:lpstr>Helvetica Neue</vt:lpstr>
      <vt:lpstr>jw-icons</vt:lpstr>
      <vt:lpstr>Wingdings 3</vt:lpstr>
      <vt:lpstr>Ion</vt:lpstr>
      <vt:lpstr>Armando </vt:lpstr>
      <vt:lpstr>Geboren op 18 september 1929 in Amsterdam </vt:lpstr>
      <vt:lpstr>Armando werd geboren in Amsterdam en groeide op in Amersfoort.</vt:lpstr>
      <vt:lpstr>Oorlog: daders, slachtoffers, schuldig landschap </vt:lpstr>
      <vt:lpstr>Tot 2018 in MOA</vt:lpstr>
      <vt:lpstr>Schrijverschap </vt:lpstr>
      <vt:lpstr>Kinderboek ?</vt:lpstr>
      <vt:lpstr>Opleiding, journalistieke carrière  </vt:lpstr>
      <vt:lpstr>'De mens is een eigenaardige, zelfs minderwaardige vinding'</vt:lpstr>
      <vt:lpstr>Journalistiek schrijverschap </vt:lpstr>
      <vt:lpstr>Poëzie </vt:lpstr>
      <vt:lpstr>Violist in orkest van Tata Mirando en in zijn eigen Armandokwartet</vt:lpstr>
      <vt:lpstr>Bokser </vt:lpstr>
      <vt:lpstr>Absurd theater: Herenleed  </vt:lpstr>
      <vt:lpstr>Symbolen </vt:lpstr>
      <vt:lpstr>Ontwikkeling in beeldende kunst </vt:lpstr>
      <vt:lpstr>Ontwikkeling in materie en kleur</vt:lpstr>
      <vt:lpstr>Over Armando </vt:lpstr>
      <vt:lpstr>Armando over sport en kunst</vt:lpstr>
      <vt:lpstr>Armando de verzamelaar </vt:lpstr>
      <vt:lpstr>Interviews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Armando</dc:title>
  <dc:creator>Ineke van de Steenoven</dc:creator>
  <cp:lastModifiedBy>Ineke van de Steenoven</cp:lastModifiedBy>
  <cp:revision>25</cp:revision>
  <dcterms:created xsi:type="dcterms:W3CDTF">2017-09-07T07:53:10Z</dcterms:created>
  <dcterms:modified xsi:type="dcterms:W3CDTF">2017-09-07T11:06:09Z</dcterms:modified>
</cp:coreProperties>
</file>