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0" r:id="rId6"/>
    <p:sldId id="257" r:id="rId7"/>
    <p:sldId id="267" r:id="rId8"/>
    <p:sldId id="262" r:id="rId9"/>
    <p:sldId id="268" r:id="rId10"/>
    <p:sldId id="263" r:id="rId11"/>
    <p:sldId id="266" r:id="rId12"/>
    <p:sldId id="264" r:id="rId13"/>
    <p:sldId id="269" r:id="rId14"/>
    <p:sldId id="265" r:id="rId15"/>
    <p:sldId id="270" r:id="rId16"/>
    <p:sldId id="271" r:id="rId17"/>
    <p:sldId id="275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0A10-F860-4D8D-9AFF-E3A72164F920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6D7F7-6989-4012-A705-2F9567591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32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vrouw stuurt haar man om </a:t>
            </a:r>
            <a:r>
              <a:rPr lang="nl-NL" dirty="0" err="1" smtClean="0"/>
              <a:t>playerwater</a:t>
            </a:r>
            <a:r>
              <a:rPr lang="nl-NL" dirty="0" smtClean="0"/>
              <a:t> omdat ze ziek is. De man hoort dat zijn vrouw hem bedriegt en keert terug in een bijenkorf. Hij betrapt de geliefden en slaat ze van het podium.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6D7F7-6989-4012-A705-2F9567591517}" type="slidenum">
              <a:rPr lang="nl-NL" smtClean="0"/>
              <a:t>15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fgeronde rechthoe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875" y="549275"/>
            <a:ext cx="5902325" cy="1127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77724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5800" y="4191000"/>
            <a:ext cx="77724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F854DD-6708-42AC-B33B-19B1C727305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875" y="549275"/>
            <a:ext cx="5902325" cy="1127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3F2446-611C-424B-ADC9-E1BA7DD9AE7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fgeronde rechthoe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nd enkele hoek rechthoe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fgeronde rechthoe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jdelijke aanduiding voor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5344F-A303-455C-B0F1-82626D45CAA2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7A9B70-BAF5-4626-BE5B-C595E292C7F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antikefan.de/Bilder/orange/orange_top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Toneel in de middeleeuwen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Ontstaan en soorten 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Van toneel in de kerk naar wereldlijk toneel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paasspel in de kerk werd niet meer gezongen maar gesproken </a:t>
            </a:r>
          </a:p>
          <a:p>
            <a:r>
              <a:rPr lang="nl-NL" dirty="0" smtClean="0"/>
              <a:t>Er kwamen hoofdpersonen</a:t>
            </a:r>
          </a:p>
          <a:p>
            <a:r>
              <a:rPr lang="nl-NL" dirty="0" smtClean="0"/>
              <a:t>Er kwamen nevenhandelingen die niets meer met het lijdensverhaal te maken hadden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Narrenspelen in de kerk</a:t>
            </a:r>
            <a:endParaRPr lang="nl-NL" dirty="0"/>
          </a:p>
        </p:txBody>
      </p:sp>
      <p:pic>
        <p:nvPicPr>
          <p:cNvPr id="1026" name="Picture 2" descr="C:\Users\springs\Documents\Documents\Nassau\Pictures\Pictures\theater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991" y="530225"/>
            <a:ext cx="2806055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 de kerk verbannen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kerk verbande het toneel van het altaar naar minder gewijde delen</a:t>
            </a:r>
          </a:p>
          <a:p>
            <a:r>
              <a:rPr lang="nl-NL" dirty="0" smtClean="0"/>
              <a:t>Het toneel  verdween naar het kerkplein</a:t>
            </a:r>
          </a:p>
          <a:p>
            <a:r>
              <a:rPr lang="nl-NL" dirty="0" smtClean="0"/>
              <a:t>Het toneel werd opgevoerd op het marktplein 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Toneel werd onderdeel van jaarmarkten en kermissen</a:t>
            </a:r>
            <a:endParaRPr lang="nl-NL" dirty="0"/>
          </a:p>
        </p:txBody>
      </p:sp>
      <p:pic>
        <p:nvPicPr>
          <p:cNvPr id="4098" name="Picture 2" descr="C:\Users\springs\Documents\Documents\Nassau\Pictures\Pictures\toneel-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081" y="1104900"/>
            <a:ext cx="4333875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Wereldlijke toneelstukken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Religieuze toneelstukken kwamen los van de liturgie van de mis </a:t>
            </a:r>
          </a:p>
          <a:p>
            <a:r>
              <a:rPr lang="nl-NL" dirty="0" smtClean="0"/>
              <a:t>Er ontstonden ook wereldlijke toneelstukken </a:t>
            </a:r>
          </a:p>
          <a:p>
            <a:r>
              <a:rPr lang="nl-NL" dirty="0" smtClean="0"/>
              <a:t>Kluchten en sotternieën waren bij het volk zeer populair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Pieter </a:t>
            </a:r>
            <a:r>
              <a:rPr lang="nl-NL" dirty="0" err="1" smtClean="0"/>
              <a:t>Balten</a:t>
            </a:r>
            <a:r>
              <a:rPr lang="nl-NL" dirty="0" smtClean="0"/>
              <a:t> – </a:t>
            </a:r>
            <a:r>
              <a:rPr lang="nl-NL" dirty="0" err="1" smtClean="0"/>
              <a:t>Playerwater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122" name="Picture 2" descr="C:\Users\springs\Documents\Documents\Nassau\Pictures\Pictures\zaal1_balt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119" y="719137"/>
            <a:ext cx="5257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Soorten religieus </a:t>
            </a:r>
            <a:r>
              <a:rPr lang="nl-NL" dirty="0" err="1" smtClean="0"/>
              <a:t>middelnederlands</a:t>
            </a:r>
            <a:r>
              <a:rPr lang="nl-NL" dirty="0" smtClean="0"/>
              <a:t> toneel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Passiespelen</a:t>
            </a:r>
          </a:p>
          <a:p>
            <a:r>
              <a:rPr lang="nl-NL" dirty="0" smtClean="0"/>
              <a:t>Heiligenlevens </a:t>
            </a:r>
          </a:p>
          <a:p>
            <a:r>
              <a:rPr lang="nl-NL" dirty="0" smtClean="0"/>
              <a:t>Mysteriespelen- Het leven ons heren</a:t>
            </a:r>
          </a:p>
          <a:p>
            <a:r>
              <a:rPr lang="nl-NL" dirty="0" smtClean="0"/>
              <a:t>Mirakelspelen- </a:t>
            </a:r>
            <a:r>
              <a:rPr lang="nl-NL" dirty="0" err="1" smtClean="0"/>
              <a:t>Mariken</a:t>
            </a:r>
            <a:r>
              <a:rPr lang="nl-NL" dirty="0" smtClean="0"/>
              <a:t> van </a:t>
            </a:r>
            <a:r>
              <a:rPr lang="nl-NL" dirty="0" err="1" smtClean="0"/>
              <a:t>Nimweghen</a:t>
            </a:r>
            <a:endParaRPr lang="nl-NL" dirty="0" smtClean="0"/>
          </a:p>
          <a:p>
            <a:r>
              <a:rPr lang="nl-NL" dirty="0" smtClean="0"/>
              <a:t>Moraliteiten- </a:t>
            </a:r>
            <a:r>
              <a:rPr lang="nl-NL" dirty="0" err="1" smtClean="0"/>
              <a:t>Elckerlijc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Mariken</a:t>
            </a:r>
            <a:r>
              <a:rPr lang="nl-NL" dirty="0" smtClean="0"/>
              <a:t> van </a:t>
            </a:r>
            <a:r>
              <a:rPr lang="nl-NL" dirty="0" err="1" smtClean="0"/>
              <a:t>Nimweghen</a:t>
            </a:r>
            <a:r>
              <a:rPr lang="nl-NL" dirty="0" smtClean="0"/>
              <a:t>, verleid door de duivel</a:t>
            </a:r>
            <a:endParaRPr lang="nl-NL" dirty="0"/>
          </a:p>
        </p:txBody>
      </p:sp>
      <p:pic>
        <p:nvPicPr>
          <p:cNvPr id="7170" name="Picture 2" descr="C:\Users\springs\Documents\Documents\Nassau\Pictures\Pictures\naamloo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43061"/>
            <a:ext cx="2664296" cy="2737403"/>
          </a:xfrm>
          <a:prstGeom prst="rect">
            <a:avLst/>
          </a:prstGeom>
          <a:noFill/>
        </p:spPr>
      </p:pic>
      <p:pic>
        <p:nvPicPr>
          <p:cNvPr id="7171" name="Picture 3" descr="C:\Users\springs\Documents\Documents\Nassau\Pictures\Pictures\imagesCANMWU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1"/>
            <a:ext cx="2376265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werelds toneel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Kluchten en sotternieën: </a:t>
            </a:r>
            <a:r>
              <a:rPr lang="nl-NL" dirty="0" err="1" smtClean="0"/>
              <a:t>Buskenblazer</a:t>
            </a:r>
            <a:r>
              <a:rPr lang="nl-NL" dirty="0" smtClean="0"/>
              <a:t>; </a:t>
            </a:r>
            <a:r>
              <a:rPr lang="nl-NL" dirty="0" err="1" smtClean="0"/>
              <a:t>Playerwater</a:t>
            </a:r>
            <a:r>
              <a:rPr lang="nl-NL" dirty="0" smtClean="0"/>
              <a:t>, Lippijn, die </a:t>
            </a:r>
            <a:r>
              <a:rPr lang="nl-NL" dirty="0" err="1" smtClean="0"/>
              <a:t>Hexe</a:t>
            </a:r>
            <a:endParaRPr lang="nl-NL" dirty="0" smtClean="0"/>
          </a:p>
          <a:p>
            <a:r>
              <a:rPr lang="nl-NL" dirty="0" smtClean="0"/>
              <a:t>Abele spelen</a:t>
            </a:r>
          </a:p>
        </p:txBody>
      </p:sp>
      <p:pic>
        <p:nvPicPr>
          <p:cNvPr id="8194" name="Picture 2" descr="C:\Users\springs\Documents\Documents\Nassau\Pictures\Pictures\imagesCA95AC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704" y="2132856"/>
            <a:ext cx="3180557" cy="26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Lanseloet</a:t>
            </a:r>
            <a:r>
              <a:rPr lang="nl-NL" dirty="0" smtClean="0"/>
              <a:t> van </a:t>
            </a:r>
            <a:r>
              <a:rPr lang="nl-NL" dirty="0" err="1" smtClean="0"/>
              <a:t>Denemerken</a:t>
            </a:r>
            <a:endParaRPr lang="nl-NL" dirty="0"/>
          </a:p>
        </p:txBody>
      </p:sp>
      <p:pic>
        <p:nvPicPr>
          <p:cNvPr id="4" name="Tijdelijke aanduiding voor inhoud 3" descr="imagesCA8AZ3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179702" cy="3024336"/>
          </a:xfrm>
        </p:spPr>
      </p:pic>
      <p:pic>
        <p:nvPicPr>
          <p:cNvPr id="6146" name="Picture 2" descr="C:\Users\springs\Documents\Documents\Nassau\Pictures\Pictures\naamlo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3" y="1484785"/>
            <a:ext cx="181927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 de oudheid floreerde het toneel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 de Oudheid ontstond het toneel vanuit de Dionysische feesten (oogstspelen met </a:t>
            </a:r>
            <a:r>
              <a:rPr lang="nl-NL" dirty="0" err="1" smtClean="0"/>
              <a:t>satyrs</a:t>
            </a:r>
            <a:r>
              <a:rPr lang="nl-NL" dirty="0" smtClean="0"/>
              <a:t>). </a:t>
            </a:r>
          </a:p>
          <a:p>
            <a:r>
              <a:rPr lang="nl-NL" dirty="0" smtClean="0"/>
              <a:t>Vanuit een zang en tegenzang ontstond een spel met eerst een koor, later protagonist en antagonist.  </a:t>
            </a:r>
          </a:p>
          <a:p>
            <a:r>
              <a:rPr lang="nl-NL" dirty="0" smtClean="0"/>
              <a:t>In de Griekse en Romeinse cultuur was er veel toneel</a:t>
            </a:r>
          </a:p>
          <a:p>
            <a:r>
              <a:rPr lang="nl-NL" dirty="0" smtClean="0"/>
              <a:t>Toneel was de kern van het culturele leven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720080"/>
          </a:xfrm>
        </p:spPr>
        <p:txBody>
          <a:bodyPr>
            <a:normAutofit/>
          </a:bodyPr>
          <a:lstStyle/>
          <a:p>
            <a:r>
              <a:rPr lang="nl-NL" dirty="0" smtClean="0"/>
              <a:t>Abele spelen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Uniek , want enige wereldlijke ernstige toneel in </a:t>
            </a:r>
            <a:r>
              <a:rPr lang="nl-NL" dirty="0" err="1" smtClean="0"/>
              <a:t>middelnederlands</a:t>
            </a:r>
            <a:endParaRPr lang="nl-NL" dirty="0" smtClean="0"/>
          </a:p>
          <a:p>
            <a:r>
              <a:rPr lang="nl-NL" dirty="0" smtClean="0"/>
              <a:t>4 Toneelstukken in hs. Van </a:t>
            </a:r>
            <a:r>
              <a:rPr lang="nl-NL" dirty="0" err="1" smtClean="0"/>
              <a:t>Hulthem</a:t>
            </a:r>
            <a:r>
              <a:rPr lang="nl-NL" dirty="0" smtClean="0"/>
              <a:t>. Gevolgd door een klucht</a:t>
            </a:r>
          </a:p>
          <a:p>
            <a:r>
              <a:rPr lang="nl-NL" dirty="0" smtClean="0"/>
              <a:t>Rond 1400</a:t>
            </a:r>
          </a:p>
          <a:p>
            <a:r>
              <a:rPr lang="nl-NL" dirty="0" smtClean="0"/>
              <a:t>3 ridderverhalen met </a:t>
            </a:r>
            <a:r>
              <a:rPr lang="nl-NL" dirty="0" err="1" smtClean="0"/>
              <a:t>oost-west</a:t>
            </a:r>
            <a:endParaRPr lang="nl-NL" dirty="0" smtClean="0"/>
          </a:p>
          <a:p>
            <a:r>
              <a:rPr lang="nl-NL" dirty="0" smtClean="0"/>
              <a:t>1 allegorisch stuk: </a:t>
            </a:r>
            <a:r>
              <a:rPr lang="nl-NL" dirty="0" err="1" smtClean="0"/>
              <a:t>Vanden</a:t>
            </a:r>
            <a:r>
              <a:rPr lang="nl-NL" dirty="0" smtClean="0"/>
              <a:t> winter </a:t>
            </a:r>
            <a:r>
              <a:rPr lang="nl-NL" dirty="0" err="1" smtClean="0"/>
              <a:t>ende</a:t>
            </a:r>
            <a:r>
              <a:rPr lang="nl-NL" dirty="0" smtClean="0"/>
              <a:t> </a:t>
            </a:r>
            <a:r>
              <a:rPr lang="nl-NL" dirty="0" err="1" smtClean="0"/>
              <a:t>vanden</a:t>
            </a:r>
            <a:r>
              <a:rPr lang="nl-NL" dirty="0" smtClean="0"/>
              <a:t> </a:t>
            </a:r>
            <a:r>
              <a:rPr lang="nl-NL" dirty="0" err="1" smtClean="0"/>
              <a:t>somer</a:t>
            </a:r>
            <a:endParaRPr lang="nl-NL" dirty="0" smtClean="0"/>
          </a:p>
          <a:p>
            <a:r>
              <a:rPr lang="nl-NL" dirty="0" smtClean="0"/>
              <a:t>Alle over de liefde</a:t>
            </a:r>
          </a:p>
          <a:p>
            <a:r>
              <a:rPr lang="nl-NL" dirty="0" err="1" smtClean="0"/>
              <a:t>Lanseloet</a:t>
            </a:r>
            <a:r>
              <a:rPr lang="nl-NL" dirty="0" smtClean="0"/>
              <a:t> van </a:t>
            </a:r>
            <a:r>
              <a:rPr lang="nl-NL" dirty="0" err="1" smtClean="0"/>
              <a:t>Denemerken</a:t>
            </a:r>
            <a:r>
              <a:rPr lang="nl-NL" dirty="0" smtClean="0"/>
              <a:t>, </a:t>
            </a:r>
            <a:r>
              <a:rPr lang="nl-NL" dirty="0" err="1" smtClean="0"/>
              <a:t>Esmoreit</a:t>
            </a:r>
            <a:r>
              <a:rPr lang="nl-NL" dirty="0" smtClean="0"/>
              <a:t>, </a:t>
            </a:r>
            <a:r>
              <a:rPr lang="nl-NL" dirty="0" err="1" smtClean="0"/>
              <a:t>Gloriant</a:t>
            </a:r>
            <a:r>
              <a:rPr lang="nl-NL" dirty="0" smtClean="0"/>
              <a:t>: hoofse liefde 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61950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>
                <a:solidFill>
                  <a:schemeClr val="tx1"/>
                </a:solidFill>
              </a:rPr>
              <a:t>             </a:t>
            </a:r>
            <a:r>
              <a:rPr lang="nl-BE" sz="4000">
                <a:solidFill>
                  <a:schemeClr val="tx1"/>
                </a:solidFill>
              </a:rPr>
              <a:t>Ontstaan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772400" cy="1300163"/>
          </a:xfrm>
        </p:spPr>
        <p:txBody>
          <a:bodyPr/>
          <a:lstStyle/>
          <a:p>
            <a:pPr marL="1588" indent="20638">
              <a:buFontTx/>
              <a:buNone/>
            </a:pPr>
            <a:r>
              <a:rPr lang="nl-BE" dirty="0"/>
              <a:t>Uit de feesten ter </a:t>
            </a:r>
            <a:endParaRPr lang="nl-BE" dirty="0" smtClean="0"/>
          </a:p>
          <a:p>
            <a:pPr marL="1588" indent="20638">
              <a:buFontTx/>
              <a:buNone/>
            </a:pPr>
            <a:r>
              <a:rPr lang="nl-BE" dirty="0" smtClean="0"/>
              <a:t>ere </a:t>
            </a:r>
            <a:r>
              <a:rPr lang="nl-BE" dirty="0"/>
              <a:t>van de god </a:t>
            </a:r>
            <a:r>
              <a:rPr lang="nl-BE" dirty="0" err="1"/>
              <a:t>Dionysos</a:t>
            </a:r>
            <a:endParaRPr lang="nl-BE" dirty="0"/>
          </a:p>
        </p:txBody>
      </p:sp>
      <p:pic>
        <p:nvPicPr>
          <p:cNvPr id="73734" name="Picture 6" descr="DIONYS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13" y="1916833"/>
            <a:ext cx="1595437" cy="3816424"/>
          </a:xfr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03-theater_of_dionysos_from_top_ro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2204864"/>
            <a:ext cx="4454525" cy="3341687"/>
          </a:xfrm>
          <a:noFill/>
          <a:ln w="38100" cmpd="dbl">
            <a:solidFill>
              <a:schemeClr val="tx1"/>
            </a:solidFill>
          </a:ln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61950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000">
                <a:solidFill>
                  <a:schemeClr val="tx1"/>
                </a:solidFill>
              </a:rPr>
              <a:t>Bekendste theater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800"/>
            <a:ext cx="7702550" cy="50405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nl-BE" dirty="0" smtClean="0"/>
              <a:t>Dionysostheater </a:t>
            </a:r>
            <a:r>
              <a:rPr lang="nl-BE" dirty="0"/>
              <a:t>in Athene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68313" y="2420938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nl-BE" sz="2400">
              <a:latin typeface="Times New Roman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76806" name="Picture 6" descr="http://www.antikefan.de/Bilder/orange/orange_top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95736" y="1772816"/>
            <a:ext cx="4679950" cy="347821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124075" y="1124744"/>
            <a:ext cx="496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200" dirty="0">
                <a:latin typeface="Verdana" pitchFamily="34" charset="0"/>
              </a:rPr>
              <a:t>Het</a:t>
            </a:r>
            <a:r>
              <a:rPr lang="nl-BE" sz="2600" dirty="0">
                <a:latin typeface="Verdana" pitchFamily="34" charset="0"/>
              </a:rPr>
              <a:t> </a:t>
            </a:r>
            <a:r>
              <a:rPr lang="nl-BE" sz="3200" dirty="0">
                <a:latin typeface="Verdana" pitchFamily="34" charset="0"/>
              </a:rPr>
              <a:t>theater</a:t>
            </a:r>
            <a:r>
              <a:rPr lang="nl-BE" sz="2600" dirty="0">
                <a:latin typeface="Verdana" pitchFamily="34" charset="0"/>
              </a:rPr>
              <a:t> </a:t>
            </a:r>
            <a:r>
              <a:rPr lang="nl-BE" sz="3200" dirty="0">
                <a:latin typeface="Verdana" pitchFamily="34" charset="0"/>
              </a:rPr>
              <a:t>van</a:t>
            </a:r>
            <a:r>
              <a:rPr lang="nl-BE" sz="2600" dirty="0">
                <a:latin typeface="Verdana" pitchFamily="34" charset="0"/>
              </a:rPr>
              <a:t> </a:t>
            </a:r>
            <a:r>
              <a:rPr lang="nl-BE" sz="3200" dirty="0">
                <a:latin typeface="Verdana" pitchFamily="34" charset="0"/>
              </a:rPr>
              <a:t>Orange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843213" y="476250"/>
            <a:ext cx="561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Voorbeeld van een Romeins theater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einde van het toneel?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einde van het Romeinse rijk was er geen toneeltraditie meer</a:t>
            </a:r>
          </a:p>
          <a:p>
            <a:r>
              <a:rPr lang="nl-NL" dirty="0" smtClean="0"/>
              <a:t>Wel bleven mimespelers optreden aan het hof en op markten  </a:t>
            </a:r>
          </a:p>
          <a:p>
            <a:r>
              <a:rPr lang="nl-NL" dirty="0" smtClean="0"/>
              <a:t>De kerk en de machthebbers waren argwanend 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008112"/>
          </a:xfrm>
        </p:spPr>
        <p:txBody>
          <a:bodyPr/>
          <a:lstStyle/>
          <a:p>
            <a:r>
              <a:rPr lang="nl-NL" dirty="0" smtClean="0"/>
              <a:t>Het toneelspel bleef bestaan</a:t>
            </a:r>
            <a:endParaRPr lang="nl-NL" dirty="0"/>
          </a:p>
        </p:txBody>
      </p:sp>
      <p:pic>
        <p:nvPicPr>
          <p:cNvPr id="2050" name="Picture 2" descr="C:\Users\springs\Documents\Documents\Nassau\Pictures\Pictures\Image2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451" y="530225"/>
            <a:ext cx="5759136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kerk introduceert opnieuw toneel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gewone volk moest bij de mis gehouden worden</a:t>
            </a:r>
          </a:p>
          <a:p>
            <a:r>
              <a:rPr lang="nl-NL" dirty="0" smtClean="0"/>
              <a:t>In het lijdensverhaal werd een  rolverdeling in een zang aangebracht</a:t>
            </a:r>
          </a:p>
          <a:p>
            <a:r>
              <a:rPr lang="nl-NL" dirty="0" err="1" smtClean="0"/>
              <a:t>Quem</a:t>
            </a:r>
            <a:r>
              <a:rPr lang="nl-NL" dirty="0" smtClean="0"/>
              <a:t> </a:t>
            </a:r>
            <a:r>
              <a:rPr lang="nl-NL" dirty="0" err="1" smtClean="0"/>
              <a:t>quaeritis</a:t>
            </a:r>
            <a:r>
              <a:rPr lang="nl-NL" dirty="0" smtClean="0"/>
              <a:t>/ waar </a:t>
            </a:r>
            <a:r>
              <a:rPr lang="nl-NL" dirty="0" err="1" smtClean="0"/>
              <a:t>zijt</a:t>
            </a:r>
            <a:r>
              <a:rPr lang="nl-NL" dirty="0" smtClean="0"/>
              <a:t> gij?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Paasspelen tot op heden uitgevoerd</a:t>
            </a:r>
            <a:endParaRPr lang="nl-NL" dirty="0"/>
          </a:p>
        </p:txBody>
      </p:sp>
      <p:pic>
        <p:nvPicPr>
          <p:cNvPr id="3074" name="Picture 2" descr="C:\Users\springs\Documents\Documents\Nassau\Pictures\Pictures\Paasspel_foto_L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184" y="530225"/>
            <a:ext cx="60556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404</Words>
  <Application>Microsoft Office PowerPoint</Application>
  <PresentationFormat>Diavoorstelling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Aspect</vt:lpstr>
      <vt:lpstr>Toneel in de middeleeuwen</vt:lpstr>
      <vt:lpstr>In de oudheid floreerde het toneel</vt:lpstr>
      <vt:lpstr>             Ontstaan</vt:lpstr>
      <vt:lpstr>Bekendste theater</vt:lpstr>
      <vt:lpstr>PowerPoint-presentatie</vt:lpstr>
      <vt:lpstr>Het einde van het toneel?</vt:lpstr>
      <vt:lpstr>Het toneelspel bleef bestaan</vt:lpstr>
      <vt:lpstr>De kerk introduceert opnieuw toneel</vt:lpstr>
      <vt:lpstr>Paasspelen tot op heden uitgevoerd</vt:lpstr>
      <vt:lpstr>Van toneel in de kerk naar wereldlijk toneel</vt:lpstr>
      <vt:lpstr>Narrenspelen in de kerk</vt:lpstr>
      <vt:lpstr>Uit de kerk verbannen</vt:lpstr>
      <vt:lpstr>Toneel werd onderdeel van jaarmarkten en kermissen</vt:lpstr>
      <vt:lpstr>Wereldlijke toneelstukken</vt:lpstr>
      <vt:lpstr>Pieter Balten – Playerwater </vt:lpstr>
      <vt:lpstr>Soorten religieus middelnederlands toneel</vt:lpstr>
      <vt:lpstr>Mariken van Nimweghen, verleid door de duivel</vt:lpstr>
      <vt:lpstr>Soorten werelds toneel</vt:lpstr>
      <vt:lpstr>Lanseloet van Denemerken</vt:lpstr>
      <vt:lpstr>Abele spelen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Toneel in de middeleeuwen</dc:title>
  <dc:creator>springs</dc:creator>
  <cp:lastModifiedBy>Wim</cp:lastModifiedBy>
  <cp:revision>14</cp:revision>
  <dcterms:created xsi:type="dcterms:W3CDTF">2011-11-02T10:41:01Z</dcterms:created>
  <dcterms:modified xsi:type="dcterms:W3CDTF">2015-11-04T09:38:12Z</dcterms:modified>
</cp:coreProperties>
</file>