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8" r:id="rId3"/>
    <p:sldId id="259" r:id="rId4"/>
    <p:sldId id="261" r:id="rId5"/>
    <p:sldId id="260" r:id="rId6"/>
    <p:sldId id="257" r:id="rId7"/>
    <p:sldId id="267" r:id="rId8"/>
    <p:sldId id="262" r:id="rId9"/>
    <p:sldId id="268" r:id="rId10"/>
    <p:sldId id="263" r:id="rId11"/>
    <p:sldId id="266" r:id="rId12"/>
    <p:sldId id="264" r:id="rId13"/>
    <p:sldId id="269" r:id="rId14"/>
    <p:sldId id="265" r:id="rId15"/>
    <p:sldId id="270" r:id="rId16"/>
    <p:sldId id="271" r:id="rId17"/>
    <p:sldId id="275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00A10-F860-4D8D-9AFF-E3A72164F920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6D7F7-6989-4012-A705-2F956759151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326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Een vrouw stuurt haar man om </a:t>
            </a:r>
            <a:r>
              <a:rPr lang="nl-NL" dirty="0" err="1" smtClean="0"/>
              <a:t>playerwater</a:t>
            </a:r>
            <a:r>
              <a:rPr lang="nl-NL" dirty="0" smtClean="0"/>
              <a:t> omdat ze ziek is. De man hoort dat zijn vrouw hem bedriegt en keert terug in een bijenkorf. Hij betrapt de geliefden en slaat ze van het podium.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6D7F7-6989-4012-A705-2F9567591517}" type="slidenum">
              <a:rPr lang="nl-NL" smtClean="0"/>
              <a:t>15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fgeronde rechthoek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20" name="Onderti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19" name="Tijdelijke aanduiding voor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el en tekst bov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5875" y="549275"/>
            <a:ext cx="5902325" cy="11271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7772400" cy="1981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5800" y="4191000"/>
            <a:ext cx="7772400" cy="1981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DF854DD-6708-42AC-B33B-19B1C7273054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el, tekst en 2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5875" y="549275"/>
            <a:ext cx="5902325" cy="11271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4648200" y="2057400"/>
            <a:ext cx="3810000" cy="1981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3"/>
          </p:nvPr>
        </p:nvSpPr>
        <p:spPr>
          <a:xfrm>
            <a:off x="4648200" y="4191000"/>
            <a:ext cx="3810000" cy="1981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53F2446-611C-424B-ADC9-E1BA7DD9AE77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fgeronde rechthoek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fgeronde rechthoek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fgeronde rechthoek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nd enkele hoek rechthoek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fgeronde rechthoek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jdelijke aanduiding voor ti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25" name="Tijdelijke aanduiding voor datum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C5344F-A303-455C-B0F1-82626D45CAA2}" type="datetimeFigureOut">
              <a:rPr lang="nl-NL" smtClean="0"/>
              <a:t>4-11-2015</a:t>
            </a:fld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B7A9B70-BAF5-4626-BE5B-C595E292C7F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antikefan.de/Bilder/orange/orange_top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Toneel in de middeleeuwen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Ontstaan en soorten </a:t>
            </a:r>
            <a:endParaRPr 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Van toneel in de kerk naar wereldlijk toneel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Het paasspel in de kerk werd niet meer gezongen maar gesproken </a:t>
            </a:r>
          </a:p>
          <a:p>
            <a:r>
              <a:rPr lang="nl-NL" dirty="0" smtClean="0"/>
              <a:t>Er kwamen hoofdpersonen</a:t>
            </a:r>
          </a:p>
          <a:p>
            <a:r>
              <a:rPr lang="nl-NL" dirty="0" smtClean="0"/>
              <a:t>Er kwamen nevenhandelingen die niets meer met het lijdensverhaal te maken hadden</a:t>
            </a:r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Narrenspelen in de kerk</a:t>
            </a:r>
            <a:endParaRPr lang="nl-NL" dirty="0"/>
          </a:p>
        </p:txBody>
      </p:sp>
      <p:pic>
        <p:nvPicPr>
          <p:cNvPr id="1026" name="Picture 2" descr="C:\Users\springs\Documents\Documents\Nassau\Pictures\Pictures\theater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1991" y="530225"/>
            <a:ext cx="2806055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 de kerk verbannen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kerk verbande het toneel van het altaar naar minder gewijde delen</a:t>
            </a:r>
          </a:p>
          <a:p>
            <a:r>
              <a:rPr lang="nl-NL" dirty="0" smtClean="0"/>
              <a:t>Het toneel  verdween naar het kerkplein</a:t>
            </a:r>
          </a:p>
          <a:p>
            <a:r>
              <a:rPr lang="nl-NL" dirty="0" smtClean="0"/>
              <a:t>Het toneel werd opgevoerd op het marktplein </a:t>
            </a:r>
            <a:endParaRPr lang="nl-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Toneel werd onderdeel van jaarmarkten en kermissen</a:t>
            </a:r>
            <a:endParaRPr lang="nl-NL" dirty="0"/>
          </a:p>
        </p:txBody>
      </p:sp>
      <p:pic>
        <p:nvPicPr>
          <p:cNvPr id="4098" name="Picture 2" descr="C:\Users\springs\Documents\Documents\Nassau\Pictures\Pictures\toneel-4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081" y="1104900"/>
            <a:ext cx="4333875" cy="3038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Wereldlijke toneelstukken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Religieuze toneelstukken kwamen los van de liturgie van de mis </a:t>
            </a:r>
          </a:p>
          <a:p>
            <a:r>
              <a:rPr lang="nl-NL" dirty="0" smtClean="0"/>
              <a:t>Er ontstonden ook wereldlijke toneelstukken </a:t>
            </a:r>
          </a:p>
          <a:p>
            <a:r>
              <a:rPr lang="nl-NL" dirty="0" smtClean="0"/>
              <a:t>Kluchten en sotternieën waren bij het volk zeer populair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Pieter </a:t>
            </a:r>
            <a:r>
              <a:rPr lang="nl-NL" dirty="0" err="1" smtClean="0"/>
              <a:t>Balten</a:t>
            </a:r>
            <a:r>
              <a:rPr lang="nl-NL" dirty="0" smtClean="0"/>
              <a:t> – </a:t>
            </a:r>
            <a:r>
              <a:rPr lang="nl-NL" dirty="0" err="1" smtClean="0"/>
              <a:t>Playerwater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5122" name="Picture 2" descr="C:\Users\springs\Documents\Documents\Nassau\Pictures\Pictures\zaal1_balte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6119" y="719137"/>
            <a:ext cx="52578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Soorten religieus </a:t>
            </a:r>
            <a:r>
              <a:rPr lang="nl-NL" dirty="0" err="1" smtClean="0"/>
              <a:t>middelnederlands</a:t>
            </a:r>
            <a:r>
              <a:rPr lang="nl-NL" dirty="0" smtClean="0"/>
              <a:t> toneel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Passiespelen</a:t>
            </a:r>
          </a:p>
          <a:p>
            <a:r>
              <a:rPr lang="nl-NL" dirty="0" smtClean="0"/>
              <a:t>Heiligenlevens </a:t>
            </a:r>
          </a:p>
          <a:p>
            <a:r>
              <a:rPr lang="nl-NL" dirty="0" smtClean="0"/>
              <a:t>Mysteriespelen- Het leven ons heren</a:t>
            </a:r>
          </a:p>
          <a:p>
            <a:r>
              <a:rPr lang="nl-NL" dirty="0" smtClean="0"/>
              <a:t>Mirakelspelen- </a:t>
            </a:r>
            <a:r>
              <a:rPr lang="nl-NL" dirty="0" err="1" smtClean="0"/>
              <a:t>Mariken</a:t>
            </a:r>
            <a:r>
              <a:rPr lang="nl-NL" dirty="0" smtClean="0"/>
              <a:t> van </a:t>
            </a:r>
            <a:r>
              <a:rPr lang="nl-NL" dirty="0" err="1" smtClean="0"/>
              <a:t>Nimweghen</a:t>
            </a:r>
            <a:endParaRPr lang="nl-NL" dirty="0" smtClean="0"/>
          </a:p>
          <a:p>
            <a:r>
              <a:rPr lang="nl-NL" dirty="0" smtClean="0"/>
              <a:t>Moraliteiten- </a:t>
            </a:r>
            <a:r>
              <a:rPr lang="nl-NL" dirty="0" err="1" smtClean="0"/>
              <a:t>Elckerlijc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Mariken</a:t>
            </a:r>
            <a:r>
              <a:rPr lang="nl-NL" dirty="0" smtClean="0"/>
              <a:t> van </a:t>
            </a:r>
            <a:r>
              <a:rPr lang="nl-NL" dirty="0" err="1" smtClean="0"/>
              <a:t>Nimweghen</a:t>
            </a:r>
            <a:r>
              <a:rPr lang="nl-NL" dirty="0" smtClean="0"/>
              <a:t>, verleid door de duivel</a:t>
            </a:r>
            <a:endParaRPr lang="nl-NL" dirty="0"/>
          </a:p>
        </p:txBody>
      </p:sp>
      <p:pic>
        <p:nvPicPr>
          <p:cNvPr id="7170" name="Picture 2" descr="C:\Users\springs\Documents\Documents\Nassau\Pictures\Pictures\naamloos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643061"/>
            <a:ext cx="2664296" cy="2737403"/>
          </a:xfrm>
          <a:prstGeom prst="rect">
            <a:avLst/>
          </a:prstGeom>
          <a:noFill/>
        </p:spPr>
      </p:pic>
      <p:pic>
        <p:nvPicPr>
          <p:cNvPr id="7171" name="Picture 3" descr="C:\Users\springs\Documents\Documents\Nassau\Pictures\Pictures\imagesCANMWU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28801"/>
            <a:ext cx="2376265" cy="273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Soorten werelds toneel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Kluchten en sotternieën: </a:t>
            </a:r>
            <a:r>
              <a:rPr lang="nl-NL" dirty="0" err="1" smtClean="0"/>
              <a:t>Buskenblazer</a:t>
            </a:r>
            <a:r>
              <a:rPr lang="nl-NL" dirty="0" smtClean="0"/>
              <a:t>; </a:t>
            </a:r>
            <a:r>
              <a:rPr lang="nl-NL" dirty="0" err="1" smtClean="0"/>
              <a:t>Playerwater</a:t>
            </a:r>
            <a:r>
              <a:rPr lang="nl-NL" dirty="0" smtClean="0"/>
              <a:t>, Lippijn, die </a:t>
            </a:r>
            <a:r>
              <a:rPr lang="nl-NL" dirty="0" err="1" smtClean="0"/>
              <a:t>Hexe</a:t>
            </a:r>
            <a:endParaRPr lang="nl-NL" dirty="0" smtClean="0"/>
          </a:p>
          <a:p>
            <a:r>
              <a:rPr lang="nl-NL" dirty="0" smtClean="0"/>
              <a:t>Abele spelen</a:t>
            </a:r>
          </a:p>
        </p:txBody>
      </p:sp>
      <p:pic>
        <p:nvPicPr>
          <p:cNvPr id="8194" name="Picture 2" descr="C:\Users\springs\Documents\Documents\Nassau\Pictures\Pictures\imagesCA95ACB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4704" y="2132856"/>
            <a:ext cx="3180557" cy="2620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Lanseloet</a:t>
            </a:r>
            <a:r>
              <a:rPr lang="nl-NL" dirty="0" smtClean="0"/>
              <a:t> van </a:t>
            </a:r>
            <a:r>
              <a:rPr lang="nl-NL" dirty="0" err="1" smtClean="0"/>
              <a:t>Denemerken</a:t>
            </a:r>
            <a:endParaRPr lang="nl-NL" dirty="0"/>
          </a:p>
        </p:txBody>
      </p:sp>
      <p:pic>
        <p:nvPicPr>
          <p:cNvPr id="4" name="Tijdelijke aanduiding voor inhoud 3" descr="imagesCA8AZ3B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2179702" cy="3024336"/>
          </a:xfrm>
        </p:spPr>
      </p:pic>
      <p:pic>
        <p:nvPicPr>
          <p:cNvPr id="6146" name="Picture 2" descr="C:\Users\springs\Documents\Documents\Nassau\Pictures\Pictures\naamloo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2363" y="1484785"/>
            <a:ext cx="1819275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In de oudheid floreerde het toneel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In de Oudheid ontstond het toneel vanuit de Dionysische feesten (oogstspelen met </a:t>
            </a:r>
            <a:r>
              <a:rPr lang="nl-NL" dirty="0" err="1" smtClean="0"/>
              <a:t>satyrs</a:t>
            </a:r>
            <a:r>
              <a:rPr lang="nl-NL" dirty="0" smtClean="0"/>
              <a:t>). </a:t>
            </a:r>
          </a:p>
          <a:p>
            <a:r>
              <a:rPr lang="nl-NL" dirty="0" smtClean="0"/>
              <a:t>Vanuit een zang en tegenzang ontstond een spel met eerst een koor, later protagonist en antagonist.  </a:t>
            </a:r>
          </a:p>
          <a:p>
            <a:r>
              <a:rPr lang="nl-NL" dirty="0" smtClean="0"/>
              <a:t>In de Griekse en Romeinse cultuur was er veel toneel</a:t>
            </a:r>
          </a:p>
          <a:p>
            <a:r>
              <a:rPr lang="nl-NL" dirty="0" smtClean="0"/>
              <a:t>Toneel was de kern van het culturele leven</a:t>
            </a:r>
            <a:endParaRPr lang="nl-N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797152"/>
            <a:ext cx="8183880" cy="720080"/>
          </a:xfrm>
        </p:spPr>
        <p:txBody>
          <a:bodyPr>
            <a:normAutofit/>
          </a:bodyPr>
          <a:lstStyle/>
          <a:p>
            <a:r>
              <a:rPr lang="nl-NL" dirty="0" smtClean="0"/>
              <a:t>Abele spelen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smtClean="0"/>
              <a:t>Uniek , want enige wereldlijke ernstige toneel in </a:t>
            </a:r>
            <a:r>
              <a:rPr lang="nl-NL" dirty="0" err="1" smtClean="0"/>
              <a:t>middelnederlands</a:t>
            </a:r>
            <a:endParaRPr lang="nl-NL" dirty="0" smtClean="0"/>
          </a:p>
          <a:p>
            <a:r>
              <a:rPr lang="nl-NL" dirty="0" smtClean="0"/>
              <a:t>4 Toneelstukken in hs. Van </a:t>
            </a:r>
            <a:r>
              <a:rPr lang="nl-NL" dirty="0" err="1" smtClean="0"/>
              <a:t>Hulthem</a:t>
            </a:r>
            <a:r>
              <a:rPr lang="nl-NL" dirty="0" smtClean="0"/>
              <a:t>. Gevolgd door een klucht</a:t>
            </a:r>
          </a:p>
          <a:p>
            <a:r>
              <a:rPr lang="nl-NL" dirty="0" smtClean="0"/>
              <a:t>Rond 1400</a:t>
            </a:r>
          </a:p>
          <a:p>
            <a:r>
              <a:rPr lang="nl-NL" dirty="0" smtClean="0"/>
              <a:t>3 ridderverhalen met </a:t>
            </a:r>
            <a:r>
              <a:rPr lang="nl-NL" dirty="0" err="1" smtClean="0"/>
              <a:t>oost-west</a:t>
            </a:r>
            <a:endParaRPr lang="nl-NL" dirty="0" smtClean="0"/>
          </a:p>
          <a:p>
            <a:r>
              <a:rPr lang="nl-NL" dirty="0" smtClean="0"/>
              <a:t>1 allegorisch stuk: </a:t>
            </a:r>
            <a:r>
              <a:rPr lang="nl-NL" dirty="0" err="1" smtClean="0"/>
              <a:t>Vanden</a:t>
            </a:r>
            <a:r>
              <a:rPr lang="nl-NL" dirty="0" smtClean="0"/>
              <a:t> winter </a:t>
            </a:r>
            <a:r>
              <a:rPr lang="nl-NL" dirty="0" err="1" smtClean="0"/>
              <a:t>ende</a:t>
            </a:r>
            <a:r>
              <a:rPr lang="nl-NL" dirty="0" smtClean="0"/>
              <a:t> </a:t>
            </a:r>
            <a:r>
              <a:rPr lang="nl-NL" dirty="0" err="1" smtClean="0"/>
              <a:t>vanden</a:t>
            </a:r>
            <a:r>
              <a:rPr lang="nl-NL" dirty="0" smtClean="0"/>
              <a:t> </a:t>
            </a:r>
            <a:r>
              <a:rPr lang="nl-NL" dirty="0" err="1" smtClean="0"/>
              <a:t>somer</a:t>
            </a:r>
            <a:endParaRPr lang="nl-NL" dirty="0" smtClean="0"/>
          </a:p>
          <a:p>
            <a:r>
              <a:rPr lang="nl-NL" dirty="0" smtClean="0"/>
              <a:t>Alle over de liefde</a:t>
            </a:r>
          </a:p>
          <a:p>
            <a:r>
              <a:rPr lang="nl-NL" dirty="0" err="1" smtClean="0"/>
              <a:t>Lanseloet</a:t>
            </a:r>
            <a:r>
              <a:rPr lang="nl-NL" dirty="0" smtClean="0"/>
              <a:t> van </a:t>
            </a:r>
            <a:r>
              <a:rPr lang="nl-NL" dirty="0" err="1" smtClean="0"/>
              <a:t>Denemerken</a:t>
            </a:r>
            <a:r>
              <a:rPr lang="nl-NL" dirty="0" smtClean="0"/>
              <a:t>, </a:t>
            </a:r>
            <a:r>
              <a:rPr lang="nl-NL" dirty="0" err="1" smtClean="0"/>
              <a:t>Esmoreit</a:t>
            </a:r>
            <a:r>
              <a:rPr lang="nl-NL" dirty="0" smtClean="0"/>
              <a:t>, </a:t>
            </a:r>
            <a:r>
              <a:rPr lang="nl-NL" dirty="0" err="1" smtClean="0"/>
              <a:t>Gloriant</a:t>
            </a:r>
            <a:r>
              <a:rPr lang="nl-NL" dirty="0" smtClean="0"/>
              <a:t>: hoofse liefde </a:t>
            </a:r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61950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 sz="3600">
                <a:solidFill>
                  <a:schemeClr val="tx1"/>
                </a:solidFill>
              </a:rPr>
              <a:t>             </a:t>
            </a:r>
            <a:r>
              <a:rPr lang="nl-BE" sz="4000">
                <a:solidFill>
                  <a:schemeClr val="tx1"/>
                </a:solidFill>
              </a:rPr>
              <a:t>Ontstaan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57400"/>
            <a:ext cx="7772400" cy="1300163"/>
          </a:xfrm>
        </p:spPr>
        <p:txBody>
          <a:bodyPr/>
          <a:lstStyle/>
          <a:p>
            <a:pPr marL="1588" indent="20638">
              <a:buFontTx/>
              <a:buNone/>
            </a:pPr>
            <a:r>
              <a:rPr lang="nl-BE" dirty="0"/>
              <a:t>Uit de feesten ter </a:t>
            </a:r>
            <a:endParaRPr lang="nl-BE" dirty="0" smtClean="0"/>
          </a:p>
          <a:p>
            <a:pPr marL="1588" indent="20638">
              <a:buFontTx/>
              <a:buNone/>
            </a:pPr>
            <a:r>
              <a:rPr lang="nl-BE" dirty="0" smtClean="0"/>
              <a:t>ere </a:t>
            </a:r>
            <a:r>
              <a:rPr lang="nl-BE" dirty="0"/>
              <a:t>van de god </a:t>
            </a:r>
            <a:r>
              <a:rPr lang="nl-BE" dirty="0" err="1"/>
              <a:t>Dionysos</a:t>
            </a:r>
            <a:endParaRPr lang="nl-BE" dirty="0"/>
          </a:p>
        </p:txBody>
      </p:sp>
      <p:pic>
        <p:nvPicPr>
          <p:cNvPr id="73734" name="Picture 6" descr="DIONYS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9313" y="1916833"/>
            <a:ext cx="1595437" cy="3816424"/>
          </a:xfrm>
          <a:noFill/>
          <a:ln w="38100" cmpd="dbl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3" name="Picture 7" descr="03-theater_of_dionysos_from_top_row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752" y="2204864"/>
            <a:ext cx="4454525" cy="3341687"/>
          </a:xfrm>
          <a:noFill/>
          <a:ln w="38100" cmpd="dbl">
            <a:solidFill>
              <a:schemeClr val="tx1"/>
            </a:solidFill>
          </a:ln>
        </p:spPr>
      </p:pic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619500" y="2833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sz="4000">
                <a:solidFill>
                  <a:schemeClr val="tx1"/>
                </a:solidFill>
              </a:rPr>
              <a:t>Bekendste theater</a:t>
            </a:r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28800"/>
            <a:ext cx="7702550" cy="504056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itchFamily="2" charset="2"/>
              <a:buNone/>
            </a:pPr>
            <a:r>
              <a:rPr lang="nl-BE" dirty="0" smtClean="0"/>
              <a:t>Dionysostheater </a:t>
            </a:r>
            <a:r>
              <a:rPr lang="nl-BE" dirty="0"/>
              <a:t>in Athene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468313" y="2420938"/>
            <a:ext cx="417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nl-BE" sz="2400">
              <a:latin typeface="Times New Roman" pitchFamily="18" charset="0"/>
            </a:endParaRP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0" y="2366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nl-NL"/>
          </a:p>
        </p:txBody>
      </p:sp>
      <p:pic>
        <p:nvPicPr>
          <p:cNvPr id="76806" name="Picture 6" descr="http://www.antikefan.de/Bilder/orange/orange_top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95736" y="1772816"/>
            <a:ext cx="4679950" cy="3478213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2124075" y="1124744"/>
            <a:ext cx="4968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l-BE" sz="3200" dirty="0">
                <a:latin typeface="Verdana" pitchFamily="34" charset="0"/>
              </a:rPr>
              <a:t>Het</a:t>
            </a:r>
            <a:r>
              <a:rPr lang="nl-BE" sz="2600" dirty="0">
                <a:latin typeface="Verdana" pitchFamily="34" charset="0"/>
              </a:rPr>
              <a:t> </a:t>
            </a:r>
            <a:r>
              <a:rPr lang="nl-BE" sz="3200" dirty="0">
                <a:latin typeface="Verdana" pitchFamily="34" charset="0"/>
              </a:rPr>
              <a:t>theater</a:t>
            </a:r>
            <a:r>
              <a:rPr lang="nl-BE" sz="2600" dirty="0">
                <a:latin typeface="Verdana" pitchFamily="34" charset="0"/>
              </a:rPr>
              <a:t> </a:t>
            </a:r>
            <a:r>
              <a:rPr lang="nl-BE" sz="3200" dirty="0">
                <a:latin typeface="Verdana" pitchFamily="34" charset="0"/>
              </a:rPr>
              <a:t>van</a:t>
            </a:r>
            <a:r>
              <a:rPr lang="nl-BE" sz="2600" dirty="0">
                <a:latin typeface="Verdana" pitchFamily="34" charset="0"/>
              </a:rPr>
              <a:t> </a:t>
            </a:r>
            <a:r>
              <a:rPr lang="nl-BE" sz="3200" dirty="0">
                <a:latin typeface="Verdana" pitchFamily="34" charset="0"/>
              </a:rPr>
              <a:t>Orange</a:t>
            </a:r>
          </a:p>
        </p:txBody>
      </p:sp>
      <p:sp>
        <p:nvSpPr>
          <p:cNvPr id="76809" name="Text Box 9"/>
          <p:cNvSpPr txBox="1">
            <a:spLocks noChangeArrowheads="1"/>
          </p:cNvSpPr>
          <p:nvPr/>
        </p:nvSpPr>
        <p:spPr bwMode="auto">
          <a:xfrm>
            <a:off x="2843213" y="476250"/>
            <a:ext cx="56165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BE"/>
              <a:t>Voorbeeld van een Romeins theater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einde van het toneel?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Aan het einde van het Romeinse rijk was er geen toneeltraditie meer</a:t>
            </a:r>
          </a:p>
          <a:p>
            <a:r>
              <a:rPr lang="nl-NL" dirty="0" smtClean="0"/>
              <a:t>Wel bleven mimespelers optreden aan het hof en op markten  </a:t>
            </a:r>
          </a:p>
          <a:p>
            <a:r>
              <a:rPr lang="nl-NL" dirty="0" smtClean="0"/>
              <a:t>De kerk en de machthebbers waren argwanend </a:t>
            </a:r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2920" y="4869160"/>
            <a:ext cx="8183880" cy="1008112"/>
          </a:xfrm>
        </p:spPr>
        <p:txBody>
          <a:bodyPr/>
          <a:lstStyle/>
          <a:p>
            <a:r>
              <a:rPr lang="nl-NL" dirty="0" smtClean="0"/>
              <a:t>Het toneelspel bleef bestaan</a:t>
            </a:r>
            <a:endParaRPr lang="nl-NL" dirty="0"/>
          </a:p>
        </p:txBody>
      </p:sp>
      <p:pic>
        <p:nvPicPr>
          <p:cNvPr id="2050" name="Picture 2" descr="C:\Users\springs\Documents\Documents\Nassau\Pictures\Pictures\Image29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451" y="530225"/>
            <a:ext cx="5759136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De kerk introduceert opnieuw toneel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Het gewone volk moest bij de mis gehouden worden</a:t>
            </a:r>
          </a:p>
          <a:p>
            <a:r>
              <a:rPr lang="nl-NL" dirty="0" smtClean="0"/>
              <a:t>In het lijdensverhaal werd een  rolverdeling in een zang aangebracht</a:t>
            </a:r>
          </a:p>
          <a:p>
            <a:r>
              <a:rPr lang="nl-NL" dirty="0" err="1" smtClean="0"/>
              <a:t>Quem</a:t>
            </a:r>
            <a:r>
              <a:rPr lang="nl-NL" dirty="0" smtClean="0"/>
              <a:t> </a:t>
            </a:r>
            <a:r>
              <a:rPr lang="nl-NL" dirty="0" err="1" smtClean="0"/>
              <a:t>quaeritis</a:t>
            </a:r>
            <a:r>
              <a:rPr lang="nl-NL" dirty="0" smtClean="0"/>
              <a:t>/ waar </a:t>
            </a:r>
            <a:r>
              <a:rPr lang="nl-NL" dirty="0" err="1" smtClean="0"/>
              <a:t>zijt</a:t>
            </a:r>
            <a:r>
              <a:rPr lang="nl-NL" dirty="0" smtClean="0"/>
              <a:t> gij?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Paasspelen tot op heden uitgevoerd</a:t>
            </a:r>
            <a:endParaRPr lang="nl-NL" dirty="0"/>
          </a:p>
        </p:txBody>
      </p:sp>
      <p:pic>
        <p:nvPicPr>
          <p:cNvPr id="3074" name="Picture 2" descr="C:\Users\springs\Documents\Documents\Nassau\Pictures\Pictures\Paasspel_foto_L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184" y="530225"/>
            <a:ext cx="6055669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404</Words>
  <Application>Microsoft Office PowerPoint</Application>
  <PresentationFormat>Diavoorstelling (4:3)</PresentationFormat>
  <Paragraphs>60</Paragraphs>
  <Slides>20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Aspect</vt:lpstr>
      <vt:lpstr>Toneel in de middeleeuwen</vt:lpstr>
      <vt:lpstr>In de oudheid floreerde het toneel</vt:lpstr>
      <vt:lpstr>             Ontstaan</vt:lpstr>
      <vt:lpstr>Bekendste theater</vt:lpstr>
      <vt:lpstr>PowerPoint-presentatie</vt:lpstr>
      <vt:lpstr>Het einde van het toneel?</vt:lpstr>
      <vt:lpstr>Het toneelspel bleef bestaan</vt:lpstr>
      <vt:lpstr>De kerk introduceert opnieuw toneel</vt:lpstr>
      <vt:lpstr>Paasspelen tot op heden uitgevoerd</vt:lpstr>
      <vt:lpstr>Van toneel in de kerk naar wereldlijk toneel</vt:lpstr>
      <vt:lpstr>Narrenspelen in de kerk</vt:lpstr>
      <vt:lpstr>Uit de kerk verbannen</vt:lpstr>
      <vt:lpstr>Toneel werd onderdeel van jaarmarkten en kermissen</vt:lpstr>
      <vt:lpstr>Wereldlijke toneelstukken</vt:lpstr>
      <vt:lpstr>Pieter Balten – Playerwater </vt:lpstr>
      <vt:lpstr>Soorten religieus middelnederlands toneel</vt:lpstr>
      <vt:lpstr>Mariken van Nimweghen, verleid door de duivel</vt:lpstr>
      <vt:lpstr>Soorten werelds toneel</vt:lpstr>
      <vt:lpstr>Lanseloet van Denemerken</vt:lpstr>
      <vt:lpstr>Abele spelen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Toneel in de middeleeuwen</dc:title>
  <dc:creator>springs</dc:creator>
  <cp:lastModifiedBy>Wim</cp:lastModifiedBy>
  <cp:revision>14</cp:revision>
  <dcterms:created xsi:type="dcterms:W3CDTF">2011-11-02T10:41:01Z</dcterms:created>
  <dcterms:modified xsi:type="dcterms:W3CDTF">2015-11-04T09:38:12Z</dcterms:modified>
</cp:coreProperties>
</file>