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64" r:id="rId4"/>
    <p:sldId id="258" r:id="rId5"/>
    <p:sldId id="261" r:id="rId6"/>
    <p:sldId id="265" r:id="rId7"/>
    <p:sldId id="259" r:id="rId8"/>
    <p:sldId id="266" r:id="rId9"/>
    <p:sldId id="260" r:id="rId10"/>
    <p:sldId id="267" r:id="rId11"/>
    <p:sldId id="268" r:id="rId12"/>
    <p:sldId id="262" r:id="rId13"/>
    <p:sldId id="269" r:id="rId14"/>
    <p:sldId id="271" r:id="rId15"/>
    <p:sldId id="263" r:id="rId16"/>
    <p:sldId id="273" r:id="rId17"/>
    <p:sldId id="274" r:id="rId18"/>
    <p:sldId id="272" r:id="rId19"/>
    <p:sldId id="275" r:id="rId20"/>
    <p:sldId id="277" r:id="rId21"/>
    <p:sldId id="276" r:id="rId22"/>
    <p:sldId id="270" r:id="rId23"/>
    <p:sldId id="278" r:id="rId24"/>
    <p:sldId id="279" r:id="rId25"/>
    <p:sldId id="280" r:id="rId2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6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43069E-9281-4F7F-9FAE-BD8C617EFD1A}" type="datetimeFigureOut">
              <a:rPr lang="nl-NL" smtClean="0"/>
              <a:t>17-10-2022</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D944C5-8B62-4482-8226-967D42B9E447}" type="slidenum">
              <a:rPr lang="nl-NL" smtClean="0"/>
              <a:t>‹nr.›</a:t>
            </a:fld>
            <a:endParaRPr lang="nl-NL"/>
          </a:p>
        </p:txBody>
      </p:sp>
    </p:spTree>
    <p:extLst>
      <p:ext uri="{BB962C8B-B14F-4D97-AF65-F5344CB8AC3E}">
        <p14:creationId xmlns:p14="http://schemas.microsoft.com/office/powerpoint/2010/main" val="1872551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3" Type="http://schemas.openxmlformats.org/officeDocument/2006/relationships/hyperlink" Target="http://nl.wikipedia.org/wiki/Hans_Goedkoop" TargetMode="External"/><Relationship Id="rId18" Type="http://schemas.openxmlformats.org/officeDocument/2006/relationships/hyperlink" Target="http://nl.wikipedia.org/w/index.php?title=Het_veertiende_kippetje&amp;action=edit&amp;redlink=1" TargetMode="External"/><Relationship Id="rId26" Type="http://schemas.openxmlformats.org/officeDocument/2006/relationships/hyperlink" Target="http://nl.wikipedia.org/wiki/Novelle_(proza)" TargetMode="External"/><Relationship Id="rId39" Type="http://schemas.openxmlformats.org/officeDocument/2006/relationships/hyperlink" Target="http://nl.wikipedia.org/wiki/Ian_McEwan" TargetMode="External"/><Relationship Id="rId21" Type="http://schemas.openxmlformats.org/officeDocument/2006/relationships/hyperlink" Target="http://nl.wikipedia.org/wiki/Gouden_Uil" TargetMode="External"/><Relationship Id="rId34" Type="http://schemas.openxmlformats.org/officeDocument/2006/relationships/hyperlink" Target="http://nl.wikipedia.org/wiki/Elfriede_Jelinek" TargetMode="External"/><Relationship Id="rId42" Type="http://schemas.openxmlformats.org/officeDocument/2006/relationships/hyperlink" Target="http://nl.wikipedia.org/wiki/Albert_Verweij" TargetMode="External"/><Relationship Id="rId47" Type="http://schemas.openxmlformats.org/officeDocument/2006/relationships/hyperlink" Target="http://nl.wikipedia.org/wiki/Wordt_Vervolgd_(magazine)" TargetMode="External"/><Relationship Id="rId50" Type="http://schemas.openxmlformats.org/officeDocument/2006/relationships/hyperlink" Target="http://nl.wikipedia.org/wiki/Thomas_Bernhard" TargetMode="External"/><Relationship Id="rId55" Type="http://schemas.openxmlformats.org/officeDocument/2006/relationships/hyperlink" Target="http://nl.wikipedia.org/wiki/Johanna_ter_Steege" TargetMode="External"/><Relationship Id="rId63" Type="http://schemas.openxmlformats.org/officeDocument/2006/relationships/hyperlink" Target="http://nl.wikipedia.org/wiki/Maart" TargetMode="External"/><Relationship Id="rId68" Type="http://schemas.openxmlformats.org/officeDocument/2006/relationships/hyperlink" Target="http://nl.wikipedia.org/w/index.php?title=Arnon_Grunberg&amp;action=edit&amp;section=3" TargetMode="External"/><Relationship Id="rId7" Type="http://schemas.openxmlformats.org/officeDocument/2006/relationships/hyperlink" Target="http://nl.wikipedia.org/wiki/Isra%C3%ABl" TargetMode="External"/><Relationship Id="rId71" Type="http://schemas.openxmlformats.org/officeDocument/2006/relationships/hyperlink" Target="http://nl.wikipedia.org/wiki/F._Bordewijkprijs" TargetMode="External"/><Relationship Id="rId2" Type="http://schemas.openxmlformats.org/officeDocument/2006/relationships/slide" Target="../slides/slide12.xml"/><Relationship Id="rId16" Type="http://schemas.openxmlformats.org/officeDocument/2006/relationships/hyperlink" Target="http://nl.wikipedia.org/wiki/1998" TargetMode="External"/><Relationship Id="rId29" Type="http://schemas.openxmlformats.org/officeDocument/2006/relationships/hyperlink" Target="http://nl.wikipedia.org/wiki/Antisemitisme" TargetMode="External"/><Relationship Id="rId11" Type="http://schemas.openxmlformats.org/officeDocument/2006/relationships/hyperlink" Target="http://nl.wikipedia.org/wiki/Anton_Wachterprijs" TargetMode="External"/><Relationship Id="rId24" Type="http://schemas.openxmlformats.org/officeDocument/2006/relationships/hyperlink" Target="http://nl.wikipedia.org/wiki/Universiteit_Leiden" TargetMode="External"/><Relationship Id="rId32" Type="http://schemas.openxmlformats.org/officeDocument/2006/relationships/hyperlink" Target="http://nl.wikipedia.org/w/index.php?title=De_joodse_messias&amp;action=edit&amp;redlink=1" TargetMode="External"/><Relationship Id="rId37" Type="http://schemas.openxmlformats.org/officeDocument/2006/relationships/hyperlink" Target="http://nl.wikipedia.org/wiki/De_Groene_Amsterdammer" TargetMode="External"/><Relationship Id="rId40" Type="http://schemas.openxmlformats.org/officeDocument/2006/relationships/hyperlink" Target="http://nl.wikipedia.org/wiki/A.F.Th._van_der_Heijden" TargetMode="External"/><Relationship Id="rId45" Type="http://schemas.openxmlformats.org/officeDocument/2006/relationships/hyperlink" Target="http://nl.wikipedia.org/wiki/De_Volkskrant" TargetMode="External"/><Relationship Id="rId53" Type="http://schemas.openxmlformats.org/officeDocument/2006/relationships/hyperlink" Target="http://nl.wikipedia.org/w/index.php?title=Arnon_Grunberg&amp;action=edit&amp;section=2" TargetMode="External"/><Relationship Id="rId58" Type="http://schemas.openxmlformats.org/officeDocument/2006/relationships/hyperlink" Target="http://nl.wikipedia.org/wiki/Peter_Verstegen" TargetMode="External"/><Relationship Id="rId66" Type="http://schemas.openxmlformats.org/officeDocument/2006/relationships/hyperlink" Target="http://nl.wikipedia.org/wiki/Groot_Dictee_der_Nederlandse_Taal" TargetMode="External"/><Relationship Id="rId74" Type="http://schemas.openxmlformats.org/officeDocument/2006/relationships/hyperlink" Target="http://nl.wikipedia.org/wiki/Frans_Kellendonkprijs" TargetMode="External"/><Relationship Id="rId5" Type="http://schemas.openxmlformats.org/officeDocument/2006/relationships/hyperlink" Target="http://nl.wikipedia.org/wiki/Vossius_Gymnasium" TargetMode="External"/><Relationship Id="rId15" Type="http://schemas.openxmlformats.org/officeDocument/2006/relationships/hyperlink" Target="http://nl.wikipedia.org/wiki/Boekenweekgeschenk" TargetMode="External"/><Relationship Id="rId23" Type="http://schemas.openxmlformats.org/officeDocument/2006/relationships/hyperlink" Target="http://nl.wikipedia.org/wiki/De_asielzoeker" TargetMode="External"/><Relationship Id="rId28" Type="http://schemas.openxmlformats.org/officeDocument/2006/relationships/hyperlink" Target="http://nl.wikipedia.org/w/index.php?title=Otto_Weininger&amp;action=edit&amp;redlink=1" TargetMode="External"/><Relationship Id="rId36" Type="http://schemas.openxmlformats.org/officeDocument/2006/relationships/hyperlink" Target="http://nl.wikipedia.org/wiki/Nationale_Toneel" TargetMode="External"/><Relationship Id="rId49" Type="http://schemas.openxmlformats.org/officeDocument/2006/relationships/hyperlink" Target="http://nl.wikipedia.org/wiki/New_York_City" TargetMode="External"/><Relationship Id="rId57" Type="http://schemas.openxmlformats.org/officeDocument/2006/relationships/hyperlink" Target="http://nl.wikipedia.org/wiki/Heinrich_Heine" TargetMode="External"/><Relationship Id="rId61" Type="http://schemas.openxmlformats.org/officeDocument/2006/relationships/hyperlink" Target="http://nl.wikipedia.org/wiki/Hermans-magazine" TargetMode="External"/><Relationship Id="rId10" Type="http://schemas.openxmlformats.org/officeDocument/2006/relationships/hyperlink" Target="http://nl.wikipedia.org/wiki/Roman_(literatuur)" TargetMode="External"/><Relationship Id="rId19" Type="http://schemas.openxmlformats.org/officeDocument/2006/relationships/hyperlink" Target="http://nl.wikipedia.org/wiki/D%C3%BCsseldorf" TargetMode="External"/><Relationship Id="rId31" Type="http://schemas.openxmlformats.org/officeDocument/2006/relationships/hyperlink" Target="http://nl.wikipedia.org/wiki/Identiteit_(eigenheid)" TargetMode="External"/><Relationship Id="rId44" Type="http://schemas.openxmlformats.org/officeDocument/2006/relationships/hyperlink" Target="http://nl.wikipedia.org/wiki/Wageningen_University" TargetMode="External"/><Relationship Id="rId52" Type="http://schemas.openxmlformats.org/officeDocument/2006/relationships/hyperlink" Target="http://nl.wikipedia.org/w/index.php?title=Judith_de_Rijke&amp;action=edit&amp;redlink=1" TargetMode="External"/><Relationship Id="rId60" Type="http://schemas.openxmlformats.org/officeDocument/2006/relationships/hyperlink" Target="http://nl.wikipedia.org/wiki/2010" TargetMode="External"/><Relationship Id="rId65" Type="http://schemas.openxmlformats.org/officeDocument/2006/relationships/hyperlink" Target="http://nl.wikipedia.org/wiki/Universiteit_van_Amsterdam" TargetMode="External"/><Relationship Id="rId73" Type="http://schemas.openxmlformats.org/officeDocument/2006/relationships/hyperlink" Target="http://nl.wikipedia.org/wiki/Constantijn_Huygensprijs" TargetMode="External"/><Relationship Id="rId4" Type="http://schemas.openxmlformats.org/officeDocument/2006/relationships/hyperlink" Target="http://nl.wikipedia.org/wiki/Auschwitz_(concentratiekamp)" TargetMode="External"/><Relationship Id="rId9" Type="http://schemas.openxmlformats.org/officeDocument/2006/relationships/hyperlink" Target="http://nl.wikipedia.org/wiki/Nijgh_&amp;_Van_Ditmar" TargetMode="External"/><Relationship Id="rId14" Type="http://schemas.openxmlformats.org/officeDocument/2006/relationships/hyperlink" Target="http://nl.wikipedia.org/wiki/Stichting_Collectieve_Propaganda_van_het_Nederlandse_Boek" TargetMode="External"/><Relationship Id="rId22" Type="http://schemas.openxmlformats.org/officeDocument/2006/relationships/hyperlink" Target="http://nl.wikipedia.org/wiki/Athenaeum-Polak_&amp;_Van_Gennep" TargetMode="External"/><Relationship Id="rId27" Type="http://schemas.openxmlformats.org/officeDocument/2006/relationships/hyperlink" Target="http://nl.wikipedia.org/wiki/NRC_Handelsblad" TargetMode="External"/><Relationship Id="rId30" Type="http://schemas.openxmlformats.org/officeDocument/2006/relationships/hyperlink" Target="http://nl.wikipedia.org/wiki/Kunst" TargetMode="External"/><Relationship Id="rId35" Type="http://schemas.openxmlformats.org/officeDocument/2006/relationships/hyperlink" Target="http://nl.wikipedia.org/wiki/Nederlands_Film_Festival" TargetMode="External"/><Relationship Id="rId43" Type="http://schemas.openxmlformats.org/officeDocument/2006/relationships/hyperlink" Target="http://nl.wikipedia.org/wiki/2009" TargetMode="External"/><Relationship Id="rId48" Type="http://schemas.openxmlformats.org/officeDocument/2006/relationships/hyperlink" Target="http://nl.wikipedia.org/wiki/Humo" TargetMode="External"/><Relationship Id="rId56" Type="http://schemas.openxmlformats.org/officeDocument/2006/relationships/hyperlink" Target="http://nl.wikipedia.org/wiki/2004" TargetMode="External"/><Relationship Id="rId64" Type="http://schemas.openxmlformats.org/officeDocument/2006/relationships/hyperlink" Target="http://nl.wikipedia.org/wiki/2011" TargetMode="External"/><Relationship Id="rId69" Type="http://schemas.openxmlformats.org/officeDocument/2006/relationships/hyperlink" Target="http://nl.wikipedia.org/wiki/Rabobank_Lenteprijs_voor_Literatuur" TargetMode="External"/><Relationship Id="rId8" Type="http://schemas.openxmlformats.org/officeDocument/2006/relationships/hyperlink" Target="http://nl.wikipedia.org/wiki/Ramallah" TargetMode="External"/><Relationship Id="rId51" Type="http://schemas.openxmlformats.org/officeDocument/2006/relationships/hyperlink" Target="http://nl.wikipedia.org/w/index.php?title=Theaterproductiehuis_Zeelandia&amp;action=edit&amp;redlink=1" TargetMode="External"/><Relationship Id="rId72" Type="http://schemas.openxmlformats.org/officeDocument/2006/relationships/hyperlink" Target="http://nl.wikipedia.org/w/index.php?title=Libris-literatuurprijs&amp;action=edit&amp;redlink=1" TargetMode="External"/><Relationship Id="rId3" Type="http://schemas.openxmlformats.org/officeDocument/2006/relationships/hyperlink" Target="http://nl.wikipedia.org/wiki/Tweede_Wereldoorlog" TargetMode="External"/><Relationship Id="rId12" Type="http://schemas.openxmlformats.org/officeDocument/2006/relationships/hyperlink" Target="http://nl.wikipedia.org/wiki/Gouden_Ezelsoor" TargetMode="External"/><Relationship Id="rId17" Type="http://schemas.openxmlformats.org/officeDocument/2006/relationships/hyperlink" Target="http://nl.wikipedia.org/wiki/Charlotte_K%C3%B6hler_Stipendium" TargetMode="External"/><Relationship Id="rId25" Type="http://schemas.openxmlformats.org/officeDocument/2006/relationships/hyperlink" Target="http://nl.wikipedia.org/wiki/De_Bijenkorf_(warenhuis)" TargetMode="External"/><Relationship Id="rId33" Type="http://schemas.openxmlformats.org/officeDocument/2006/relationships/hyperlink" Target="http://nl.wikipedia.org/wiki/VPRO" TargetMode="External"/><Relationship Id="rId38" Type="http://schemas.openxmlformats.org/officeDocument/2006/relationships/hyperlink" Target="http://nl.wikipedia.org/wiki/Jonathan_Littell" TargetMode="External"/><Relationship Id="rId46" Type="http://schemas.openxmlformats.org/officeDocument/2006/relationships/hyperlink" Target="http://nl.wikipedia.org/wiki/Vrij_Nederland" TargetMode="External"/><Relationship Id="rId59" Type="http://schemas.openxmlformats.org/officeDocument/2006/relationships/hyperlink" Target="http://nl.wikipedia.org/wiki/Juni" TargetMode="External"/><Relationship Id="rId67" Type="http://schemas.openxmlformats.org/officeDocument/2006/relationships/hyperlink" Target="http://nl.wikipedia.org/wiki/Wikipedia:Bronvermelding" TargetMode="External"/><Relationship Id="rId20" Type="http://schemas.openxmlformats.org/officeDocument/2006/relationships/hyperlink" Target="http://nl.wikipedia.org/wiki/AKO_Literatuurprijs" TargetMode="External"/><Relationship Id="rId41" Type="http://schemas.openxmlformats.org/officeDocument/2006/relationships/hyperlink" Target="http://nl.wikipedia.org/wiki/Bert_van_Selm" TargetMode="External"/><Relationship Id="rId54" Type="http://schemas.openxmlformats.org/officeDocument/2006/relationships/hyperlink" Target="http://nl.wikipedia.org/wiki/Aaf_Brandt_Corstius" TargetMode="External"/><Relationship Id="rId62" Type="http://schemas.openxmlformats.org/officeDocument/2006/relationships/hyperlink" Target="http://nl.wikipedia.org/wiki/Vic_van_de_Reijt" TargetMode="External"/><Relationship Id="rId70" Type="http://schemas.openxmlformats.org/officeDocument/2006/relationships/hyperlink" Target="http://nl.wikipedia.org/wiki/AKO-Literatuurprijs" TargetMode="External"/><Relationship Id="rId75" Type="http://schemas.openxmlformats.org/officeDocument/2006/relationships/hyperlink" Target="http://nl.wikipedia.org/wiki/KANTL" TargetMode="External"/><Relationship Id="rId1" Type="http://schemas.openxmlformats.org/officeDocument/2006/relationships/notesMaster" Target="../notesMasters/notesMaster1.xml"/><Relationship Id="rId6" Type="http://schemas.openxmlformats.org/officeDocument/2006/relationships/hyperlink" Target="http://nl.wikipedia.org/wiki/Cyrus_Frisch"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eerste Nederlandse boek waarvan voor de uitgave ervan een hoofdpersoon een eigen echte website had.</a:t>
            </a:r>
          </a:p>
          <a:p>
            <a:r>
              <a:rPr lang="nl-NL" dirty="0"/>
              <a:t>Fictie en werkelijkheid lopen door elkaar. </a:t>
            </a:r>
          </a:p>
          <a:p>
            <a:r>
              <a:rPr lang="nl-NL" dirty="0"/>
              <a:t>De hoofdpersoon lijkt een echt persoon.</a:t>
            </a:r>
          </a:p>
          <a:p>
            <a:r>
              <a:rPr lang="nl-NL" dirty="0"/>
              <a:t>De schrijver maakt gebruik van moderne media, in en buiten zijn werk.</a:t>
            </a:r>
          </a:p>
          <a:p>
            <a:r>
              <a:rPr lang="nl-NL" dirty="0"/>
              <a:t>Zijn personage sms’t in het boek veel.</a:t>
            </a:r>
          </a:p>
          <a:p>
            <a:r>
              <a:rPr lang="nl-NL" dirty="0"/>
              <a:t>Grunberg zelf heeft een internationale blog.</a:t>
            </a:r>
          </a:p>
          <a:p>
            <a:endParaRPr lang="nl-NL" dirty="0"/>
          </a:p>
        </p:txBody>
      </p:sp>
      <p:sp>
        <p:nvSpPr>
          <p:cNvPr id="4" name="Tijdelijke aanduiding voor dianummer 3"/>
          <p:cNvSpPr>
            <a:spLocks noGrp="1"/>
          </p:cNvSpPr>
          <p:nvPr>
            <p:ph type="sldNum" sz="quarter" idx="10"/>
          </p:nvPr>
        </p:nvSpPr>
        <p:spPr/>
        <p:txBody>
          <a:bodyPr/>
          <a:lstStyle/>
          <a:p>
            <a:fld id="{E7D944C5-8B62-4482-8226-967D42B9E447}" type="slidenum">
              <a:rPr lang="nl-NL" smtClean="0"/>
              <a:t>1</a:t>
            </a:fld>
            <a:endParaRPr lang="nl-NL"/>
          </a:p>
        </p:txBody>
      </p:sp>
    </p:spTree>
    <p:extLst>
      <p:ext uri="{BB962C8B-B14F-4D97-AF65-F5344CB8AC3E}">
        <p14:creationId xmlns:p14="http://schemas.microsoft.com/office/powerpoint/2010/main" val="1767190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eerste Nederlandse boek waarvan voor de uitgave ervan een hoofdpersoon een eigen echte website had.</a:t>
            </a:r>
          </a:p>
          <a:p>
            <a:r>
              <a:rPr lang="nl-NL" dirty="0"/>
              <a:t>Fictie en werkelijkheid lopen door elkaar. </a:t>
            </a:r>
          </a:p>
          <a:p>
            <a:r>
              <a:rPr lang="nl-NL" dirty="0"/>
              <a:t>De hoofdpersoon lijkt een echt persoon.</a:t>
            </a:r>
          </a:p>
          <a:p>
            <a:r>
              <a:rPr lang="nl-NL" dirty="0"/>
              <a:t>De schrijver maakt gebruik van moderne media, in en buiten zijn werk.</a:t>
            </a:r>
          </a:p>
          <a:p>
            <a:r>
              <a:rPr lang="nl-NL" dirty="0"/>
              <a:t>Zijn personage sms’t in het boek veel.</a:t>
            </a:r>
          </a:p>
          <a:p>
            <a:r>
              <a:rPr lang="nl-NL" dirty="0"/>
              <a:t>Grunberg zelf heeft een internationale blog.</a:t>
            </a:r>
          </a:p>
          <a:p>
            <a:endParaRPr lang="nl-NL" dirty="0"/>
          </a:p>
        </p:txBody>
      </p:sp>
      <p:sp>
        <p:nvSpPr>
          <p:cNvPr id="4" name="Tijdelijke aanduiding voor dianummer 3"/>
          <p:cNvSpPr>
            <a:spLocks noGrp="1"/>
          </p:cNvSpPr>
          <p:nvPr>
            <p:ph type="sldNum" sz="quarter" idx="10"/>
          </p:nvPr>
        </p:nvSpPr>
        <p:spPr/>
        <p:txBody>
          <a:bodyPr/>
          <a:lstStyle/>
          <a:p>
            <a:fld id="{E7D944C5-8B62-4482-8226-967D42B9E447}" type="slidenum">
              <a:rPr lang="nl-NL" smtClean="0"/>
              <a:t>2</a:t>
            </a:fld>
            <a:endParaRPr lang="nl-NL"/>
          </a:p>
        </p:txBody>
      </p:sp>
    </p:spTree>
    <p:extLst>
      <p:ext uri="{BB962C8B-B14F-4D97-AF65-F5344CB8AC3E}">
        <p14:creationId xmlns:p14="http://schemas.microsoft.com/office/powerpoint/2010/main" val="2379031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Arnon Grunberg (Amsterdam 1971) werkte na zijn verwijdering van het </a:t>
            </a:r>
            <a:r>
              <a:rPr lang="nl-NL" dirty="0" err="1"/>
              <a:t>Vossius</a:t>
            </a:r>
            <a:r>
              <a:rPr lang="nl-NL" dirty="0"/>
              <a:t> Gymnasium onder meer als jongste bediende bij een apotheek, als bordenwasser en als uitgever. Acteren beviel hem </a:t>
            </a:r>
            <a:r>
              <a:rPr lang="nl-NL" dirty="0" err="1"/>
              <a:t>niet.Hij</a:t>
            </a:r>
            <a:r>
              <a:rPr lang="nl-NL" dirty="0"/>
              <a:t> schreef toneelstukken in opdracht van Toneelgroep Amsterdam. Op 23-jarige leeftijd debuteerde Grunberg bij uitgeverij </a:t>
            </a:r>
            <a:r>
              <a:rPr lang="nl-NL" dirty="0" err="1"/>
              <a:t>Nijgh</a:t>
            </a:r>
            <a:r>
              <a:rPr lang="nl-NL" dirty="0"/>
              <a:t> &amp; Van </a:t>
            </a:r>
            <a:r>
              <a:rPr lang="nl-NL" dirty="0" err="1"/>
              <a:t>Ditmar</a:t>
            </a:r>
            <a:r>
              <a:rPr lang="nl-NL" dirty="0"/>
              <a:t> met Blauwe maandagen. Het boek werd een internationaal succes: in Nederland bekroond met de Anton Wachter-prijs voor het beste debuut en het Gouden Ezelsoor voor het best verkochte debuut en vertaald naar het Engels, Duits, Deens, Italiaans, Frans, Spaans, Zweeds en Japans. Met zijn tweede roman, Figuranten, bevestigde hij zijn talent. </a:t>
            </a:r>
          </a:p>
          <a:p>
            <a:endParaRPr lang="nl-NL" dirty="0"/>
          </a:p>
        </p:txBody>
      </p:sp>
      <p:sp>
        <p:nvSpPr>
          <p:cNvPr id="4" name="Tijdelijke aanduiding voor dianummer 3"/>
          <p:cNvSpPr>
            <a:spLocks noGrp="1"/>
          </p:cNvSpPr>
          <p:nvPr>
            <p:ph type="sldNum" sz="quarter" idx="10"/>
          </p:nvPr>
        </p:nvSpPr>
        <p:spPr/>
        <p:txBody>
          <a:bodyPr/>
          <a:lstStyle/>
          <a:p>
            <a:fld id="{E7D944C5-8B62-4482-8226-967D42B9E447}" type="slidenum">
              <a:rPr lang="nl-NL" smtClean="0"/>
              <a:t>5</a:t>
            </a:fld>
            <a:endParaRPr lang="nl-NL"/>
          </a:p>
        </p:txBody>
      </p:sp>
    </p:spTree>
    <p:extLst>
      <p:ext uri="{BB962C8B-B14F-4D97-AF65-F5344CB8AC3E}">
        <p14:creationId xmlns:p14="http://schemas.microsoft.com/office/powerpoint/2010/main" val="354904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About</a:t>
            </a:r>
          </a:p>
          <a:p>
            <a:r>
              <a:rPr lang="en-US" dirty="0"/>
              <a:t>Author </a:t>
            </a:r>
            <a:r>
              <a:rPr lang="en-US" dirty="0" err="1"/>
              <a:t>Arnon</a:t>
            </a:r>
            <a:r>
              <a:rPr lang="en-US" dirty="0"/>
              <a:t> </a:t>
            </a:r>
            <a:r>
              <a:rPr lang="en-US" dirty="0" err="1"/>
              <a:t>Yasha</a:t>
            </a:r>
            <a:r>
              <a:rPr lang="en-US" dirty="0"/>
              <a:t> Yves </a:t>
            </a:r>
            <a:r>
              <a:rPr lang="en-US" dirty="0" err="1"/>
              <a:t>Grunberg</a:t>
            </a:r>
            <a:r>
              <a:rPr lang="en-US" dirty="0"/>
              <a:t> was born in Amsterdam in 1971. He lives and works in New York City.</a:t>
            </a:r>
          </a:p>
          <a:p>
            <a:endParaRPr lang="en-US" dirty="0"/>
          </a:p>
          <a:p>
            <a:r>
              <a:rPr lang="en-US" dirty="0" err="1"/>
              <a:t>Grunberg</a:t>
            </a:r>
            <a:r>
              <a:rPr lang="en-US" dirty="0"/>
              <a:t> was kicked out of high school at age seventeen. He started his own publishing company called </a:t>
            </a:r>
            <a:r>
              <a:rPr lang="en-US" dirty="0" err="1"/>
              <a:t>Kasimir</a:t>
            </a:r>
            <a:r>
              <a:rPr lang="en-US" dirty="0"/>
              <a:t>, specializing in non-Aryan German literature, at the age of nineteen, acted and wrote plays. When he was only twenty-three years old, his first novel Blue Mondays became a bestseller in Europe and won the Anton </a:t>
            </a:r>
            <a:r>
              <a:rPr lang="en-US" dirty="0" err="1"/>
              <a:t>Wachter</a:t>
            </a:r>
            <a:r>
              <a:rPr lang="en-US" dirty="0"/>
              <a:t> Prize. It has been translated in thirteen languages.</a:t>
            </a:r>
          </a:p>
          <a:p>
            <a:endParaRPr lang="en-US" dirty="0"/>
          </a:p>
          <a:p>
            <a:r>
              <a:rPr lang="en-US" dirty="0"/>
              <a:t>Again under the name </a:t>
            </a:r>
            <a:r>
              <a:rPr lang="en-US" dirty="0" err="1"/>
              <a:t>Marek</a:t>
            </a:r>
            <a:r>
              <a:rPr lang="en-US" dirty="0"/>
              <a:t> van der </a:t>
            </a:r>
            <a:r>
              <a:rPr lang="en-US" dirty="0" err="1"/>
              <a:t>Jagt</a:t>
            </a:r>
            <a:r>
              <a:rPr lang="en-US" dirty="0"/>
              <a:t>, in 2002, </a:t>
            </a:r>
            <a:r>
              <a:rPr lang="en-US" dirty="0" err="1"/>
              <a:t>Grunberg</a:t>
            </a:r>
            <a:r>
              <a:rPr lang="en-US" dirty="0"/>
              <a:t> published the essay Monogamous, the essay chosen that year for the “Week of the Books”. Another </a:t>
            </a:r>
            <a:r>
              <a:rPr lang="en-US" dirty="0" err="1"/>
              <a:t>Marek</a:t>
            </a:r>
            <a:r>
              <a:rPr lang="en-US" dirty="0"/>
              <a:t> van der </a:t>
            </a:r>
            <a:r>
              <a:rPr lang="en-US" dirty="0" err="1"/>
              <a:t>Jagt</a:t>
            </a:r>
            <a:r>
              <a:rPr lang="en-US" dirty="0"/>
              <a:t> work, the novel </a:t>
            </a:r>
            <a:r>
              <a:rPr lang="en-US" dirty="0" err="1"/>
              <a:t>Gstaad</a:t>
            </a:r>
            <a:r>
              <a:rPr lang="en-US" dirty="0"/>
              <a:t> 95-98, was published in 2002 and was introduced by </a:t>
            </a:r>
            <a:r>
              <a:rPr lang="en-US" dirty="0" err="1"/>
              <a:t>Arnon</a:t>
            </a:r>
            <a:r>
              <a:rPr lang="en-US" dirty="0"/>
              <a:t> </a:t>
            </a:r>
            <a:r>
              <a:rPr lang="en-US" dirty="0" err="1"/>
              <a:t>Grunberg</a:t>
            </a:r>
            <a:r>
              <a:rPr lang="en-US" dirty="0"/>
              <a:t> in Vienna.</a:t>
            </a:r>
          </a:p>
          <a:p>
            <a:r>
              <a:rPr lang="en-US" dirty="0"/>
              <a:t>His novel Silent Extras was published in 1997 and has sold more than 100,000 copies.</a:t>
            </a:r>
          </a:p>
          <a:p>
            <a:endParaRPr lang="en-US" dirty="0"/>
          </a:p>
          <a:p>
            <a:r>
              <a:rPr lang="en-US" dirty="0"/>
              <a:t>In 1998 he wrote the novel Saint Anthony for the Dutch “Week of the Books”. 701,000 copies were published. His collection of essays entitled The Comfort of Slapstick was published the same year.</a:t>
            </a:r>
          </a:p>
          <a:p>
            <a:endParaRPr lang="en-US" dirty="0"/>
          </a:p>
          <a:p>
            <a:r>
              <a:rPr lang="en-US" dirty="0"/>
              <a:t>His first screenplay, The Fourteenth Chicken, was released as a movie in the fall of 1998, coinciding with the premiere of You Are Also Very Attractive When You Are Dead, a play </a:t>
            </a:r>
            <a:r>
              <a:rPr lang="en-US" dirty="0" err="1"/>
              <a:t>Grunberg</a:t>
            </a:r>
            <a:r>
              <a:rPr lang="en-US" dirty="0"/>
              <a:t> wrote for German and Israeli actors and which has been performed in Düsseldorf and Tel Aviv.</a:t>
            </a:r>
          </a:p>
          <a:p>
            <a:endParaRPr lang="en-US" dirty="0"/>
          </a:p>
          <a:p>
            <a:r>
              <a:rPr lang="en-US" dirty="0" err="1"/>
              <a:t>Grunberg’s</a:t>
            </a:r>
            <a:r>
              <a:rPr lang="en-US" dirty="0"/>
              <a:t> novel Phantom Pain was published in 2000 and went on to win the AKO Prize, the Dutch equivalent of the Booker. The English translation of this novel was shortlisted for the International IMPAC Dublin Literary Award in 2005.</a:t>
            </a:r>
          </a:p>
          <a:p>
            <a:endParaRPr lang="en-US" dirty="0"/>
          </a:p>
          <a:p>
            <a:r>
              <a:rPr lang="en-US" dirty="0" err="1"/>
              <a:t>Grunberg</a:t>
            </a:r>
            <a:r>
              <a:rPr lang="en-US" dirty="0"/>
              <a:t> was commissioned by the city of Rotterdam and the publishing house Athenaeum-</a:t>
            </a:r>
            <a:r>
              <a:rPr lang="en-US" dirty="0" err="1"/>
              <a:t>Polak</a:t>
            </a:r>
            <a:r>
              <a:rPr lang="en-US" dirty="0"/>
              <a:t> &amp; van </a:t>
            </a:r>
            <a:r>
              <a:rPr lang="en-US" dirty="0" err="1"/>
              <a:t>Gennep</a:t>
            </a:r>
            <a:r>
              <a:rPr lang="en-US" dirty="0"/>
              <a:t> to write a contemporary version of Erasmus’ In Praise of Folly. This book, In Praise of Mankind, came out in 2001 and won the Golden Owl Award for the best book a year later. 2001 also saw the publication of Amuse-Bouche, a collection of his short stories.</a:t>
            </a:r>
          </a:p>
          <a:p>
            <a:endParaRPr lang="en-US" dirty="0"/>
          </a:p>
          <a:p>
            <a:endParaRPr lang="en-US" dirty="0"/>
          </a:p>
          <a:p>
            <a:r>
              <a:rPr lang="en-US" dirty="0"/>
              <a:t>Under the name </a:t>
            </a:r>
            <a:r>
              <a:rPr lang="en-US" dirty="0" err="1"/>
              <a:t>Marek</a:t>
            </a:r>
            <a:r>
              <a:rPr lang="en-US" dirty="0"/>
              <a:t> van der </a:t>
            </a:r>
            <a:r>
              <a:rPr lang="en-US" dirty="0" err="1"/>
              <a:t>Jagt</a:t>
            </a:r>
            <a:r>
              <a:rPr lang="en-US" dirty="0"/>
              <a:t>, </a:t>
            </a:r>
            <a:r>
              <a:rPr lang="en-US" dirty="0" err="1"/>
              <a:t>Grunberg</a:t>
            </a:r>
            <a:r>
              <a:rPr lang="en-US" dirty="0"/>
              <a:t> wrote the novel The Story of My Baldness, for which he won for the second time the Anton </a:t>
            </a:r>
            <a:r>
              <a:rPr lang="en-US" dirty="0" err="1"/>
              <a:t>Wachter</a:t>
            </a:r>
            <a:r>
              <a:rPr lang="en-US" dirty="0"/>
              <a:t> Prize, a prize for the best debut novel. He became the first novelist in the history of this prize to have won it twice. The Story of My Baldness won the </a:t>
            </a:r>
            <a:r>
              <a:rPr lang="en-US" dirty="0" err="1"/>
              <a:t>Aspekte</a:t>
            </a:r>
            <a:r>
              <a:rPr lang="en-US" dirty="0"/>
              <a:t> Prize in Germany.</a:t>
            </a:r>
          </a:p>
          <a:p>
            <a:endParaRPr lang="en-US" dirty="0"/>
          </a:p>
          <a:p>
            <a:r>
              <a:rPr lang="en-US" dirty="0"/>
              <a:t>In 2002 </a:t>
            </a:r>
            <a:r>
              <a:rPr lang="en-US" dirty="0" err="1"/>
              <a:t>Grunberg</a:t>
            </a:r>
            <a:r>
              <a:rPr lang="en-US" dirty="0"/>
              <a:t> won the German NRW Literature Prize for all his books translated into German, including those by </a:t>
            </a:r>
            <a:r>
              <a:rPr lang="en-US" dirty="0" err="1"/>
              <a:t>Marek</a:t>
            </a:r>
            <a:r>
              <a:rPr lang="en-US" dirty="0"/>
              <a:t> van der </a:t>
            </a:r>
            <a:r>
              <a:rPr lang="en-US" dirty="0" err="1"/>
              <a:t>Jagt</a:t>
            </a:r>
            <a:r>
              <a:rPr lang="en-US" dirty="0"/>
              <a:t>.</a:t>
            </a:r>
          </a:p>
          <a:p>
            <a:endParaRPr lang="en-US" dirty="0"/>
          </a:p>
          <a:p>
            <a:r>
              <a:rPr lang="en-US" dirty="0"/>
              <a:t>In 2003 his novel The Asylum Seeker was published in the Netherlands and hailed as his best novel to date.</a:t>
            </a:r>
          </a:p>
          <a:p>
            <a:endParaRPr lang="en-US" dirty="0"/>
          </a:p>
          <a:p>
            <a:r>
              <a:rPr lang="en-US" dirty="0"/>
              <a:t>In 2004 he published a collection of short stories, </a:t>
            </a:r>
            <a:r>
              <a:rPr lang="en-US" dirty="0" err="1"/>
              <a:t>Grunberg</a:t>
            </a:r>
            <a:r>
              <a:rPr lang="en-US" dirty="0"/>
              <a:t> Around the World, and a novella, Monkey Grabbing Hold of </a:t>
            </a:r>
            <a:r>
              <a:rPr lang="en-US" dirty="0" err="1"/>
              <a:t>Happines</a:t>
            </a:r>
            <a:r>
              <a:rPr lang="en-US" dirty="0"/>
              <a:t>. September 2004 his novel The Jewish Messiah was published.</a:t>
            </a:r>
          </a:p>
          <a:p>
            <a:endParaRPr lang="en-US" dirty="0"/>
          </a:p>
          <a:p>
            <a:r>
              <a:rPr lang="en-US" dirty="0"/>
              <a:t>In 2004 he won the prestigious </a:t>
            </a:r>
            <a:r>
              <a:rPr lang="en-US" dirty="0" err="1"/>
              <a:t>Bordewijk</a:t>
            </a:r>
            <a:r>
              <a:rPr lang="en-US" dirty="0"/>
              <a:t> Prize for The Asylum Seeker.</a:t>
            </a:r>
          </a:p>
          <a:p>
            <a:r>
              <a:rPr lang="en-US" dirty="0"/>
              <a:t>Also he won for this novel for the second time the AKO Prize. </a:t>
            </a:r>
            <a:r>
              <a:rPr lang="en-US" dirty="0" err="1"/>
              <a:t>Grunberg</a:t>
            </a:r>
            <a:r>
              <a:rPr lang="en-US" dirty="0"/>
              <a:t> is the only author till now to win this prize twice.</a:t>
            </a:r>
          </a:p>
          <a:p>
            <a:endParaRPr lang="en-US" dirty="0"/>
          </a:p>
          <a:p>
            <a:r>
              <a:rPr lang="en-US" dirty="0"/>
              <a:t>From September 2004 till November 2005 he was the anchorman for the weekly Dutch cultural TV show R.A.M.</a:t>
            </a:r>
          </a:p>
          <a:p>
            <a:endParaRPr lang="en-US" dirty="0"/>
          </a:p>
          <a:p>
            <a:r>
              <a:rPr lang="en-US" dirty="0"/>
              <a:t>In 2005 The Jewish Messiah was on the shortlist of both the Golden Owl and the AKO Prize.</a:t>
            </a:r>
          </a:p>
          <a:p>
            <a:r>
              <a:rPr lang="en-US" dirty="0"/>
              <a:t>In the spring of 2005 he gave a </a:t>
            </a:r>
            <a:r>
              <a:rPr lang="en-US" dirty="0" err="1"/>
              <a:t>masterclass</a:t>
            </a:r>
            <a:r>
              <a:rPr lang="en-US" dirty="0"/>
              <a:t> at the Technical University in Delft, the Netherlands, on “the technique of suffering”. Fall 2005 The Technique of Suffering was published. The book contains his lectures and a description of the machines that the students built under his supervision.</a:t>
            </a:r>
          </a:p>
          <a:p>
            <a:endParaRPr lang="en-US" dirty="0"/>
          </a:p>
          <a:p>
            <a:r>
              <a:rPr lang="en-US" dirty="0"/>
              <a:t>Also in 2005 The </a:t>
            </a:r>
            <a:r>
              <a:rPr lang="en-US" dirty="0" err="1"/>
              <a:t>Grunberg</a:t>
            </a:r>
            <a:r>
              <a:rPr lang="en-US" dirty="0"/>
              <a:t> Bible was published, the best from the Old and the New Testament according to </a:t>
            </a:r>
            <a:r>
              <a:rPr lang="en-US" dirty="0" err="1"/>
              <a:t>Grunberg</a:t>
            </a:r>
            <a:r>
              <a:rPr lang="en-US" dirty="0"/>
              <a:t>.</a:t>
            </a:r>
          </a:p>
          <a:p>
            <a:endParaRPr lang="en-US" dirty="0"/>
          </a:p>
          <a:p>
            <a:r>
              <a:rPr lang="en-US" dirty="0"/>
              <a:t>In the same year he edited a collection of stories from Eastern Europe, Fear Defeats Everything.</a:t>
            </a:r>
          </a:p>
          <a:p>
            <a:endParaRPr lang="en-US" dirty="0"/>
          </a:p>
          <a:p>
            <a:r>
              <a:rPr lang="en-US" dirty="0"/>
              <a:t>In September 2006 his novel </a:t>
            </a:r>
            <a:r>
              <a:rPr lang="en-US" dirty="0" err="1"/>
              <a:t>Tirza</a:t>
            </a:r>
            <a:r>
              <a:rPr lang="en-US" dirty="0"/>
              <a:t> was published. With this novel he won his second Golden Owl Award and the </a:t>
            </a:r>
            <a:r>
              <a:rPr lang="en-US" dirty="0" err="1"/>
              <a:t>Libris</a:t>
            </a:r>
            <a:r>
              <a:rPr lang="en-US" dirty="0"/>
              <a:t> Prize. It has sold more than 300,000 copies.</a:t>
            </a:r>
          </a:p>
          <a:p>
            <a:endParaRPr lang="en-US" dirty="0"/>
          </a:p>
          <a:p>
            <a:r>
              <a:rPr lang="en-US" dirty="0"/>
              <a:t>Because I Desire You, a collection of letters, was published in 2007.</a:t>
            </a:r>
          </a:p>
          <a:p>
            <a:endParaRPr lang="en-US" dirty="0"/>
          </a:p>
          <a:p>
            <a:r>
              <a:rPr lang="en-US" dirty="0"/>
              <a:t>His novel Tooth and Nail was published in September 2008.</a:t>
            </a:r>
          </a:p>
          <a:p>
            <a:endParaRPr lang="en-US" dirty="0"/>
          </a:p>
          <a:p>
            <a:r>
              <a:rPr lang="en-US" dirty="0"/>
              <a:t>A collection of reports from 2006 till 2008, Chambermaids and Soldiers, was published early 2009.</a:t>
            </a:r>
          </a:p>
          <a:p>
            <a:endParaRPr lang="en-US" dirty="0"/>
          </a:p>
          <a:p>
            <a:r>
              <a:rPr lang="en-US" dirty="0"/>
              <a:t>In the autumn of 2009 The Betrayal of the Text was published, a collection of </a:t>
            </a:r>
            <a:r>
              <a:rPr lang="en-US" dirty="0" err="1"/>
              <a:t>Grunberg's</a:t>
            </a:r>
            <a:r>
              <a:rPr lang="en-US" dirty="0"/>
              <a:t> reading about war and truth, during his guest lectureship at Leiden University, as well as essays and short stories of his students.</a:t>
            </a:r>
          </a:p>
          <a:p>
            <a:r>
              <a:rPr lang="en-US" dirty="0"/>
              <a:t> </a:t>
            </a:r>
          </a:p>
          <a:p>
            <a:endParaRPr lang="en-US" dirty="0"/>
          </a:p>
          <a:p>
            <a:r>
              <a:rPr lang="en-US" dirty="0"/>
              <a:t>He was guest writer at </a:t>
            </a:r>
            <a:r>
              <a:rPr lang="en-US" dirty="0" err="1"/>
              <a:t>Wageningen</a:t>
            </a:r>
            <a:r>
              <a:rPr lang="en-US" dirty="0"/>
              <a:t> University in September and October 2009.</a:t>
            </a:r>
          </a:p>
          <a:p>
            <a:endParaRPr lang="en-US" dirty="0"/>
          </a:p>
          <a:p>
            <a:r>
              <a:rPr lang="en-US" dirty="0"/>
              <a:t>In December 2009 </a:t>
            </a:r>
            <a:r>
              <a:rPr lang="en-US" dirty="0" err="1"/>
              <a:t>Grunberg</a:t>
            </a:r>
            <a:r>
              <a:rPr lang="en-US" dirty="0"/>
              <a:t> received the </a:t>
            </a:r>
            <a:r>
              <a:rPr lang="en-US" dirty="0" err="1"/>
              <a:t>Constantijn</a:t>
            </a:r>
            <a:r>
              <a:rPr lang="en-US" dirty="0"/>
              <a:t> Huygens Prize for his complete oeuvre, followed by the </a:t>
            </a:r>
            <a:r>
              <a:rPr lang="en-US" dirty="0" err="1"/>
              <a:t>Frans</a:t>
            </a:r>
            <a:r>
              <a:rPr lang="en-US" dirty="0"/>
              <a:t> </a:t>
            </a:r>
            <a:r>
              <a:rPr lang="en-US" dirty="0" err="1"/>
              <a:t>Kellendonk</a:t>
            </a:r>
            <a:r>
              <a:rPr lang="en-US" dirty="0"/>
              <a:t> prize in 2010.</a:t>
            </a:r>
          </a:p>
          <a:p>
            <a:endParaRPr lang="en-US" dirty="0"/>
          </a:p>
          <a:p>
            <a:r>
              <a:rPr lang="en-US" dirty="0"/>
              <a:t>His novel </a:t>
            </a:r>
            <a:r>
              <a:rPr lang="en-US" dirty="0" err="1"/>
              <a:t>Huid</a:t>
            </a:r>
            <a:r>
              <a:rPr lang="en-US" dirty="0"/>
              <a:t> en </a:t>
            </a:r>
            <a:r>
              <a:rPr lang="en-US" dirty="0" err="1"/>
              <a:t>Haar</a:t>
            </a:r>
            <a:r>
              <a:rPr lang="en-US" dirty="0"/>
              <a:t> (Tooth and Nail) was published in October 2010.</a:t>
            </a:r>
          </a:p>
          <a:p>
            <a:endParaRPr lang="en-US" dirty="0"/>
          </a:p>
          <a:p>
            <a:r>
              <a:rPr lang="en-US" dirty="0"/>
              <a:t>In the spring of 2011 </a:t>
            </a:r>
            <a:r>
              <a:rPr lang="en-US" dirty="0" err="1"/>
              <a:t>Grunberg</a:t>
            </a:r>
            <a:r>
              <a:rPr lang="en-US" dirty="0"/>
              <a:t> wrote a play, De Hollanders (directed by </a:t>
            </a:r>
            <a:r>
              <a:rPr lang="en-US" dirty="0" err="1"/>
              <a:t>Gerardjan</a:t>
            </a:r>
            <a:r>
              <a:rPr lang="en-US" dirty="0"/>
              <a:t> </a:t>
            </a:r>
            <a:r>
              <a:rPr lang="en-US" dirty="0" err="1"/>
              <a:t>Rijnders</a:t>
            </a:r>
            <a:r>
              <a:rPr lang="en-US" dirty="0"/>
              <a:t>), about the return of Dutch soldiers from Afghanistan, for students of the Amsterdam Theater School. The premiere was in De </a:t>
            </a:r>
            <a:r>
              <a:rPr lang="en-US" dirty="0" err="1"/>
              <a:t>Kleine</a:t>
            </a:r>
            <a:r>
              <a:rPr lang="en-US" dirty="0"/>
              <a:t> </a:t>
            </a:r>
            <a:r>
              <a:rPr lang="en-US" dirty="0" err="1"/>
              <a:t>Komedie</a:t>
            </a:r>
            <a:r>
              <a:rPr lang="en-US" dirty="0"/>
              <a:t> in Amsterdam on the 22nd of June 2011.</a:t>
            </a:r>
          </a:p>
          <a:p>
            <a:endParaRPr lang="en-US" dirty="0"/>
          </a:p>
          <a:p>
            <a:r>
              <a:rPr lang="en-US" dirty="0" err="1"/>
              <a:t>Grunberg</a:t>
            </a:r>
            <a:r>
              <a:rPr lang="en-US" dirty="0"/>
              <a:t> was awarded with the Flemish KANTL Prize for his novel </a:t>
            </a:r>
            <a:r>
              <a:rPr lang="en-US" dirty="0" err="1"/>
              <a:t>Tirza</a:t>
            </a:r>
            <a:r>
              <a:rPr lang="en-US" dirty="0"/>
              <a:t> in July.</a:t>
            </a:r>
          </a:p>
          <a:p>
            <a:endParaRPr lang="en-US" dirty="0"/>
          </a:p>
          <a:p>
            <a:r>
              <a:rPr lang="en-US" dirty="0"/>
              <a:t>In October 2011 De </a:t>
            </a:r>
            <a:r>
              <a:rPr lang="en-US" dirty="0" err="1"/>
              <a:t>Mensendokter</a:t>
            </a:r>
            <a:r>
              <a:rPr lang="en-US" dirty="0"/>
              <a:t> was published.</a:t>
            </a:r>
          </a:p>
          <a:p>
            <a:endParaRPr lang="en-US" dirty="0"/>
          </a:p>
          <a:p>
            <a:r>
              <a:rPr lang="en-US" dirty="0" err="1"/>
              <a:t>Grunberg's</a:t>
            </a:r>
            <a:r>
              <a:rPr lang="en-US" dirty="0"/>
              <a:t> work has been translated into twenty-five different languages.</a:t>
            </a:r>
          </a:p>
          <a:p>
            <a:endParaRPr lang="en-US" dirty="0"/>
          </a:p>
          <a:p>
            <a:r>
              <a:rPr lang="en-US" dirty="0"/>
              <a:t>He writes columns (1995-1996: Letter from America, 1996-1997: Every Day Swordfish, 1997-2006: </a:t>
            </a:r>
            <a:r>
              <a:rPr lang="en-US" dirty="0" err="1"/>
              <a:t>Grunberg</a:t>
            </a:r>
            <a:r>
              <a:rPr lang="en-US" dirty="0"/>
              <a:t> Around the World and in 2006 </a:t>
            </a:r>
            <a:r>
              <a:rPr lang="en-US" dirty="0" err="1"/>
              <a:t>Grunberg</a:t>
            </a:r>
            <a:r>
              <a:rPr lang="en-US" dirty="0"/>
              <a:t> Among the People started), book reviews and essays for the Dutch newspaper NRC </a:t>
            </a:r>
            <a:r>
              <a:rPr lang="en-US" dirty="0" err="1"/>
              <a:t>Handelsblad</a:t>
            </a:r>
            <a:r>
              <a:rPr lang="en-US" dirty="0"/>
              <a:t>, a daily column for de </a:t>
            </a:r>
            <a:r>
              <a:rPr lang="en-US" dirty="0" err="1"/>
              <a:t>Volkskrant</a:t>
            </a:r>
            <a:r>
              <a:rPr lang="en-US" dirty="0"/>
              <a:t> (Footnote), a weekly column for the Belgian magazine </a:t>
            </a:r>
            <a:r>
              <a:rPr lang="en-US" dirty="0" err="1"/>
              <a:t>Humo</a:t>
            </a:r>
            <a:r>
              <a:rPr lang="en-US" dirty="0"/>
              <a:t> (The Mailbox of </a:t>
            </a:r>
            <a:r>
              <a:rPr lang="en-US" dirty="0" err="1"/>
              <a:t>Arnon</a:t>
            </a:r>
            <a:r>
              <a:rPr lang="en-US" dirty="0"/>
              <a:t> </a:t>
            </a:r>
            <a:r>
              <a:rPr lang="en-US" dirty="0" err="1"/>
              <a:t>Grunberg</a:t>
            </a:r>
            <a:r>
              <a:rPr lang="en-US" dirty="0"/>
              <a:t>), the magazine VPRO </a:t>
            </a:r>
            <a:r>
              <a:rPr lang="en-US" dirty="0" err="1"/>
              <a:t>Gids</a:t>
            </a:r>
            <a:r>
              <a:rPr lang="en-US" dirty="0"/>
              <a:t>, the magazine </a:t>
            </a:r>
            <a:r>
              <a:rPr lang="en-US" dirty="0" err="1"/>
              <a:t>Vrij</a:t>
            </a:r>
            <a:r>
              <a:rPr lang="en-US" dirty="0"/>
              <a:t> Nederland (</a:t>
            </a:r>
            <a:r>
              <a:rPr lang="en-US" dirty="0" err="1"/>
              <a:t>Grunberg</a:t>
            </a:r>
            <a:r>
              <a:rPr lang="en-US" dirty="0"/>
              <a:t> Helps), and a monthly column for </a:t>
            </a:r>
            <a:r>
              <a:rPr lang="en-US" dirty="0" err="1"/>
              <a:t>Wordt</a:t>
            </a:r>
            <a:r>
              <a:rPr lang="en-US" dirty="0"/>
              <a:t> </a:t>
            </a:r>
            <a:r>
              <a:rPr lang="en-US" dirty="0" err="1"/>
              <a:t>Vervolgd</a:t>
            </a:r>
            <a:r>
              <a:rPr lang="en-US" dirty="0"/>
              <a:t>, the Dutch magazine of Amnesty International. Every week </a:t>
            </a:r>
            <a:r>
              <a:rPr lang="en-US" dirty="0" err="1"/>
              <a:t>Grunberg</a:t>
            </a:r>
            <a:r>
              <a:rPr lang="en-US" dirty="0"/>
              <a:t> reads a story in the radio program De </a:t>
            </a:r>
            <a:r>
              <a:rPr lang="en-US" dirty="0" err="1"/>
              <a:t>Avonden</a:t>
            </a:r>
            <a:r>
              <a:rPr lang="en-US" dirty="0"/>
              <a:t>. Regularly he publishes essays and stories in literary magazines </a:t>
            </a:r>
            <a:r>
              <a:rPr lang="en-US" dirty="0" err="1"/>
              <a:t>Hollands</a:t>
            </a:r>
            <a:r>
              <a:rPr lang="en-US" dirty="0"/>
              <a:t> </a:t>
            </a:r>
            <a:r>
              <a:rPr lang="en-US" dirty="0" err="1"/>
              <a:t>Maandblad</a:t>
            </a:r>
            <a:r>
              <a:rPr lang="en-US" dirty="0"/>
              <a:t> and De </a:t>
            </a:r>
            <a:r>
              <a:rPr lang="en-US" dirty="0" err="1"/>
              <a:t>Gids</a:t>
            </a:r>
            <a:r>
              <a:rPr lang="en-US" dirty="0"/>
              <a:t>. </a:t>
            </a:r>
            <a:r>
              <a:rPr lang="en-US" dirty="0" err="1"/>
              <a:t>Grunberg</a:t>
            </a:r>
            <a:r>
              <a:rPr lang="en-US" dirty="0"/>
              <a:t> also wrote a blog for the online literary magazine Words Without Borders from 2005 till 2010.</a:t>
            </a:r>
          </a:p>
          <a:p>
            <a:r>
              <a:rPr lang="en-US" dirty="0"/>
              <a:t>He contributed to The New York Times, The Times of London, </a:t>
            </a:r>
            <a:r>
              <a:rPr lang="en-US" dirty="0" err="1"/>
              <a:t>L'espresso</a:t>
            </a:r>
            <a:r>
              <a:rPr lang="en-US" dirty="0"/>
              <a:t>, </a:t>
            </a:r>
            <a:r>
              <a:rPr lang="en-US" dirty="0" err="1"/>
              <a:t>Internazionale</a:t>
            </a:r>
            <a:r>
              <a:rPr lang="en-US" dirty="0"/>
              <a:t>, </a:t>
            </a:r>
            <a:r>
              <a:rPr lang="en-US" dirty="0" err="1"/>
              <a:t>Aftonbladet</a:t>
            </a:r>
            <a:r>
              <a:rPr lang="en-US" dirty="0"/>
              <a:t>, </a:t>
            </a:r>
            <a:r>
              <a:rPr lang="en-US" dirty="0" err="1"/>
              <a:t>Tages-Anzeiger</a:t>
            </a:r>
            <a:r>
              <a:rPr lang="en-US" dirty="0"/>
              <a:t>, </a:t>
            </a:r>
            <a:r>
              <a:rPr lang="en-US" dirty="0" err="1"/>
              <a:t>Süddeutsche</a:t>
            </a:r>
            <a:r>
              <a:rPr lang="en-US" dirty="0"/>
              <a:t> </a:t>
            </a:r>
            <a:r>
              <a:rPr lang="en-US" dirty="0" err="1"/>
              <a:t>Zeitung</a:t>
            </a:r>
            <a:r>
              <a:rPr lang="en-US" dirty="0"/>
              <a:t>, Die Welt, Die </a:t>
            </a:r>
            <a:r>
              <a:rPr lang="en-US" dirty="0" err="1"/>
              <a:t>Zeit</a:t>
            </a:r>
            <a:r>
              <a:rPr lang="en-US" dirty="0"/>
              <a:t>, </a:t>
            </a:r>
            <a:r>
              <a:rPr lang="en-US" dirty="0" err="1"/>
              <a:t>Neue</a:t>
            </a:r>
            <a:r>
              <a:rPr lang="en-US" dirty="0"/>
              <a:t> </a:t>
            </a:r>
            <a:r>
              <a:rPr lang="en-US" dirty="0" err="1"/>
              <a:t>Zürcher</a:t>
            </a:r>
            <a:r>
              <a:rPr lang="en-US" dirty="0"/>
              <a:t> </a:t>
            </a:r>
            <a:r>
              <a:rPr lang="en-US" dirty="0" err="1"/>
              <a:t>Zeitung</a:t>
            </a:r>
            <a:r>
              <a:rPr lang="en-US" dirty="0"/>
              <a:t>, </a:t>
            </a:r>
            <a:r>
              <a:rPr lang="en-US" dirty="0" err="1"/>
              <a:t>SonntagsZeitung</a:t>
            </a:r>
            <a:r>
              <a:rPr lang="en-US" dirty="0"/>
              <a:t>, </a:t>
            </a:r>
            <a:r>
              <a:rPr lang="en-US" dirty="0" err="1"/>
              <a:t>Libération</a:t>
            </a:r>
            <a:r>
              <a:rPr lang="en-US" dirty="0"/>
              <a:t>, </a:t>
            </a:r>
            <a:r>
              <a:rPr lang="en-US" dirty="0" err="1"/>
              <a:t>Courrier</a:t>
            </a:r>
            <a:r>
              <a:rPr lang="en-US" dirty="0"/>
              <a:t> International, Culture + Travel, Salon.com, n+1 Magazine and </a:t>
            </a:r>
            <a:r>
              <a:rPr lang="en-US" dirty="0" err="1"/>
              <a:t>Bookforum</a:t>
            </a:r>
            <a:r>
              <a:rPr lang="en-US" dirty="0"/>
              <a:t>.</a:t>
            </a:r>
          </a:p>
          <a:p>
            <a:r>
              <a:rPr lang="en-US" dirty="0"/>
              <a:t>Photos by: </a:t>
            </a:r>
            <a:r>
              <a:rPr lang="en-US" dirty="0" err="1"/>
              <a:t>Keke</a:t>
            </a:r>
            <a:r>
              <a:rPr lang="en-US" dirty="0"/>
              <a:t> </a:t>
            </a:r>
            <a:r>
              <a:rPr lang="en-US" dirty="0" err="1"/>
              <a:t>Keukelaar</a:t>
            </a:r>
            <a:r>
              <a:rPr lang="en-US" dirty="0"/>
              <a:t>, New York 2008</a:t>
            </a:r>
          </a:p>
          <a:p>
            <a:r>
              <a:rPr lang="en-US" dirty="0"/>
              <a:t> </a:t>
            </a:r>
            <a:endParaRPr lang="nl-NL" dirty="0"/>
          </a:p>
        </p:txBody>
      </p:sp>
      <p:sp>
        <p:nvSpPr>
          <p:cNvPr id="4" name="Tijdelijke aanduiding voor dianummer 3"/>
          <p:cNvSpPr>
            <a:spLocks noGrp="1"/>
          </p:cNvSpPr>
          <p:nvPr>
            <p:ph type="sldNum" sz="quarter" idx="10"/>
          </p:nvPr>
        </p:nvSpPr>
        <p:spPr/>
        <p:txBody>
          <a:bodyPr/>
          <a:lstStyle/>
          <a:p>
            <a:fld id="{E7D944C5-8B62-4482-8226-967D42B9E447}" type="slidenum">
              <a:rPr lang="nl-NL" smtClean="0"/>
              <a:t>7</a:t>
            </a:fld>
            <a:endParaRPr lang="nl-NL"/>
          </a:p>
        </p:txBody>
      </p:sp>
    </p:spTree>
    <p:extLst>
      <p:ext uri="{BB962C8B-B14F-4D97-AF65-F5344CB8AC3E}">
        <p14:creationId xmlns:p14="http://schemas.microsoft.com/office/powerpoint/2010/main" val="3486729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1994: Rabobank Lente </a:t>
            </a:r>
            <a:r>
              <a:rPr lang="nl-NL" dirty="0" err="1"/>
              <a:t>Prize</a:t>
            </a:r>
            <a:r>
              <a:rPr lang="nl-NL" dirty="0"/>
              <a:t> </a:t>
            </a:r>
            <a:r>
              <a:rPr lang="nl-NL" dirty="0" err="1"/>
              <a:t>for</a:t>
            </a:r>
            <a:r>
              <a:rPr lang="nl-NL" dirty="0"/>
              <a:t> </a:t>
            </a:r>
            <a:r>
              <a:rPr lang="nl-NL" dirty="0" err="1"/>
              <a:t>Literature</a:t>
            </a:r>
            <a:r>
              <a:rPr lang="nl-NL" dirty="0"/>
              <a:t> - 'Tina' </a:t>
            </a:r>
          </a:p>
          <a:p>
            <a:r>
              <a:rPr lang="nl-NL" dirty="0"/>
              <a:t>1994: Anton Wachter </a:t>
            </a:r>
            <a:r>
              <a:rPr lang="nl-NL" dirty="0" err="1"/>
              <a:t>Prize</a:t>
            </a:r>
            <a:r>
              <a:rPr lang="nl-NL" dirty="0"/>
              <a:t> - Blauwe maandagen</a:t>
            </a:r>
          </a:p>
          <a:p>
            <a:r>
              <a:rPr lang="nl-NL" dirty="0"/>
              <a:t>1996: Golden Dog Ear- Blauwe maandagen</a:t>
            </a:r>
          </a:p>
          <a:p>
            <a:r>
              <a:rPr lang="nl-NL" dirty="0"/>
              <a:t>1998: Charlotte </a:t>
            </a:r>
            <a:r>
              <a:rPr lang="nl-NL" dirty="0" err="1"/>
              <a:t>Köhler</a:t>
            </a:r>
            <a:r>
              <a:rPr lang="nl-NL" dirty="0"/>
              <a:t> Stipendium - The Comfort of Slapstick</a:t>
            </a:r>
          </a:p>
          <a:p>
            <a:r>
              <a:rPr lang="nl-NL" dirty="0"/>
              <a:t>2000: Anton Wachter </a:t>
            </a:r>
            <a:r>
              <a:rPr lang="nl-NL" dirty="0" err="1"/>
              <a:t>Prize</a:t>
            </a:r>
            <a:r>
              <a:rPr lang="nl-NL" dirty="0"/>
              <a:t> – De geschiedenis van mijn kaalheid (</a:t>
            </a:r>
            <a:r>
              <a:rPr lang="nl-NL" dirty="0" err="1"/>
              <a:t>Marek</a:t>
            </a:r>
            <a:r>
              <a:rPr lang="nl-NL" dirty="0"/>
              <a:t> van der Jagt) </a:t>
            </a:r>
          </a:p>
          <a:p>
            <a:r>
              <a:rPr lang="nl-NL" dirty="0"/>
              <a:t>2000: AKO </a:t>
            </a:r>
            <a:r>
              <a:rPr lang="nl-NL" dirty="0" err="1"/>
              <a:t>Literature</a:t>
            </a:r>
            <a:r>
              <a:rPr lang="nl-NL" dirty="0"/>
              <a:t> </a:t>
            </a:r>
            <a:r>
              <a:rPr lang="nl-NL" dirty="0" err="1"/>
              <a:t>Prize</a:t>
            </a:r>
            <a:r>
              <a:rPr lang="nl-NL" dirty="0"/>
              <a:t> - Fantoompijn </a:t>
            </a:r>
          </a:p>
          <a:p>
            <a:r>
              <a:rPr lang="nl-NL" dirty="0"/>
              <a:t>2002: NRW </a:t>
            </a:r>
            <a:r>
              <a:rPr lang="nl-NL" dirty="0" err="1"/>
              <a:t>Literature</a:t>
            </a:r>
            <a:r>
              <a:rPr lang="nl-NL" dirty="0"/>
              <a:t> </a:t>
            </a:r>
            <a:r>
              <a:rPr lang="nl-NL" dirty="0" err="1"/>
              <a:t>Prize</a:t>
            </a:r>
            <a:r>
              <a:rPr lang="nl-NL" dirty="0"/>
              <a:t> - complete oeuvre</a:t>
            </a:r>
          </a:p>
          <a:p>
            <a:r>
              <a:rPr lang="nl-NL" dirty="0"/>
              <a:t>2002: Golden </a:t>
            </a:r>
            <a:r>
              <a:rPr lang="nl-NL" dirty="0" err="1"/>
              <a:t>Owl</a:t>
            </a:r>
            <a:r>
              <a:rPr lang="nl-NL" dirty="0"/>
              <a:t> - In </a:t>
            </a:r>
            <a:r>
              <a:rPr lang="nl-NL" dirty="0" err="1"/>
              <a:t>Praise</a:t>
            </a:r>
            <a:r>
              <a:rPr lang="nl-NL" dirty="0"/>
              <a:t> of </a:t>
            </a:r>
            <a:r>
              <a:rPr lang="nl-NL" dirty="0" err="1"/>
              <a:t>Mankind</a:t>
            </a:r>
            <a:endParaRPr lang="nl-NL" dirty="0"/>
          </a:p>
          <a:p>
            <a:r>
              <a:rPr lang="nl-NL" dirty="0"/>
              <a:t>2002: </a:t>
            </a:r>
            <a:r>
              <a:rPr lang="nl-NL" dirty="0" err="1"/>
              <a:t>Aspekte</a:t>
            </a:r>
            <a:r>
              <a:rPr lang="nl-NL" dirty="0"/>
              <a:t> </a:t>
            </a:r>
            <a:r>
              <a:rPr lang="nl-NL" dirty="0" err="1"/>
              <a:t>Prize</a:t>
            </a:r>
            <a:r>
              <a:rPr lang="nl-NL" dirty="0"/>
              <a:t> – De geschiedenis van mijn kaalheid</a:t>
            </a:r>
          </a:p>
          <a:p>
            <a:r>
              <a:rPr lang="nl-NL" dirty="0"/>
              <a:t>2004: AKO </a:t>
            </a:r>
            <a:r>
              <a:rPr lang="nl-NL" dirty="0" err="1"/>
              <a:t>Literature</a:t>
            </a:r>
            <a:r>
              <a:rPr lang="nl-NL" dirty="0"/>
              <a:t> </a:t>
            </a:r>
            <a:r>
              <a:rPr lang="nl-NL" dirty="0" err="1"/>
              <a:t>Prize</a:t>
            </a:r>
            <a:r>
              <a:rPr lang="nl-NL" dirty="0"/>
              <a:t> - De asielzoeker</a:t>
            </a:r>
          </a:p>
          <a:p>
            <a:r>
              <a:rPr lang="nl-NL" dirty="0"/>
              <a:t>2004: </a:t>
            </a:r>
            <a:r>
              <a:rPr lang="nl-NL" dirty="0" err="1"/>
              <a:t>Ferdinand</a:t>
            </a:r>
            <a:r>
              <a:rPr lang="nl-NL" dirty="0"/>
              <a:t> Bordewijk </a:t>
            </a:r>
            <a:r>
              <a:rPr lang="nl-NL" dirty="0" err="1"/>
              <a:t>Prize</a:t>
            </a:r>
            <a:r>
              <a:rPr lang="nl-NL" dirty="0"/>
              <a:t> - De asielzoeker</a:t>
            </a:r>
          </a:p>
          <a:p>
            <a:r>
              <a:rPr lang="nl-NL" dirty="0"/>
              <a:t>2007: Golden </a:t>
            </a:r>
            <a:r>
              <a:rPr lang="nl-NL" dirty="0" err="1"/>
              <a:t>Owl</a:t>
            </a:r>
            <a:r>
              <a:rPr lang="nl-NL" dirty="0"/>
              <a:t> - </a:t>
            </a:r>
            <a:r>
              <a:rPr lang="nl-NL" dirty="0" err="1"/>
              <a:t>Tirza</a:t>
            </a:r>
            <a:r>
              <a:rPr lang="nl-NL" dirty="0"/>
              <a:t> </a:t>
            </a:r>
          </a:p>
          <a:p>
            <a:r>
              <a:rPr lang="nl-NL" dirty="0"/>
              <a:t>2007: Libris </a:t>
            </a:r>
            <a:r>
              <a:rPr lang="nl-NL" dirty="0" err="1"/>
              <a:t>Prize</a:t>
            </a:r>
            <a:r>
              <a:rPr lang="nl-NL" dirty="0"/>
              <a:t> - </a:t>
            </a:r>
            <a:r>
              <a:rPr lang="nl-NL" dirty="0" err="1"/>
              <a:t>Tirza</a:t>
            </a:r>
            <a:endParaRPr lang="nl-NL" dirty="0"/>
          </a:p>
          <a:p>
            <a:r>
              <a:rPr lang="nl-NL" dirty="0"/>
              <a:t>2009: Constantijn Huygens </a:t>
            </a:r>
            <a:r>
              <a:rPr lang="nl-NL" dirty="0" err="1"/>
              <a:t>Prize</a:t>
            </a:r>
            <a:r>
              <a:rPr lang="nl-NL" dirty="0"/>
              <a:t> - complete oeuvre</a:t>
            </a:r>
          </a:p>
          <a:p>
            <a:r>
              <a:rPr lang="nl-NL" dirty="0"/>
              <a:t>2010: Prix </a:t>
            </a:r>
            <a:r>
              <a:rPr lang="nl-NL" dirty="0" err="1"/>
              <a:t>Littéraire</a:t>
            </a:r>
            <a:r>
              <a:rPr lang="nl-NL" dirty="0"/>
              <a:t> des </a:t>
            </a:r>
            <a:r>
              <a:rPr lang="nl-NL" dirty="0" err="1"/>
              <a:t>Jeunes</a:t>
            </a:r>
            <a:r>
              <a:rPr lang="nl-NL" dirty="0"/>
              <a:t> </a:t>
            </a:r>
            <a:r>
              <a:rPr lang="nl-NL" dirty="0" err="1"/>
              <a:t>Européens</a:t>
            </a:r>
            <a:r>
              <a:rPr lang="nl-NL" dirty="0"/>
              <a:t>, 'coup de </a:t>
            </a:r>
            <a:r>
              <a:rPr lang="nl-NL" dirty="0" err="1"/>
              <a:t>cœur</a:t>
            </a:r>
            <a:r>
              <a:rPr lang="nl-NL" dirty="0"/>
              <a:t>' - </a:t>
            </a:r>
            <a:r>
              <a:rPr lang="nl-NL" dirty="0" err="1"/>
              <a:t>Tirza</a:t>
            </a:r>
            <a:endParaRPr lang="nl-NL" dirty="0"/>
          </a:p>
          <a:p>
            <a:r>
              <a:rPr lang="nl-NL" dirty="0"/>
              <a:t>2010: Frans Kellendonk </a:t>
            </a:r>
            <a:r>
              <a:rPr lang="nl-NL" dirty="0" err="1"/>
              <a:t>Prize</a:t>
            </a:r>
            <a:r>
              <a:rPr lang="nl-NL" dirty="0"/>
              <a:t> - complete oeuvre</a:t>
            </a:r>
          </a:p>
          <a:p>
            <a:r>
              <a:rPr lang="nl-NL" dirty="0"/>
              <a:t>2011: KANTL </a:t>
            </a:r>
            <a:r>
              <a:rPr lang="nl-NL" dirty="0" err="1"/>
              <a:t>Prize</a:t>
            </a:r>
            <a:r>
              <a:rPr lang="nl-NL" dirty="0"/>
              <a:t> - </a:t>
            </a:r>
            <a:r>
              <a:rPr lang="nl-NL" dirty="0" err="1"/>
              <a:t>Tirza</a:t>
            </a:r>
            <a:endParaRPr lang="nl-NL" dirty="0"/>
          </a:p>
          <a:p>
            <a:endParaRPr lang="nl-NL" dirty="0"/>
          </a:p>
        </p:txBody>
      </p:sp>
      <p:sp>
        <p:nvSpPr>
          <p:cNvPr id="4" name="Tijdelijke aanduiding voor dianummer 3"/>
          <p:cNvSpPr>
            <a:spLocks noGrp="1"/>
          </p:cNvSpPr>
          <p:nvPr>
            <p:ph type="sldNum" sz="quarter" idx="10"/>
          </p:nvPr>
        </p:nvSpPr>
        <p:spPr/>
        <p:txBody>
          <a:bodyPr/>
          <a:lstStyle/>
          <a:p>
            <a:fld id="{E7D944C5-8B62-4482-8226-967D42B9E447}" type="slidenum">
              <a:rPr lang="nl-NL" smtClean="0"/>
              <a:t>9</a:t>
            </a:fld>
            <a:endParaRPr lang="nl-NL"/>
          </a:p>
        </p:txBody>
      </p:sp>
    </p:spTree>
    <p:extLst>
      <p:ext uri="{BB962C8B-B14F-4D97-AF65-F5344CB8AC3E}">
        <p14:creationId xmlns:p14="http://schemas.microsoft.com/office/powerpoint/2010/main" val="480992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Wel milder nu hij </a:t>
            </a:r>
            <a:r>
              <a:rPr lang="nl-NL"/>
              <a:t>wat ouder wordt. </a:t>
            </a:r>
          </a:p>
        </p:txBody>
      </p:sp>
      <p:sp>
        <p:nvSpPr>
          <p:cNvPr id="4" name="Tijdelijke aanduiding voor dianummer 3"/>
          <p:cNvSpPr>
            <a:spLocks noGrp="1"/>
          </p:cNvSpPr>
          <p:nvPr>
            <p:ph type="sldNum" sz="quarter" idx="10"/>
          </p:nvPr>
        </p:nvSpPr>
        <p:spPr/>
        <p:txBody>
          <a:bodyPr/>
          <a:lstStyle/>
          <a:p>
            <a:fld id="{E7D944C5-8B62-4482-8226-967D42B9E447}" type="slidenum">
              <a:rPr lang="nl-NL" smtClean="0"/>
              <a:t>11</a:t>
            </a:fld>
            <a:endParaRPr lang="nl-NL"/>
          </a:p>
        </p:txBody>
      </p:sp>
    </p:spTree>
    <p:extLst>
      <p:ext uri="{BB962C8B-B14F-4D97-AF65-F5344CB8AC3E}">
        <p14:creationId xmlns:p14="http://schemas.microsoft.com/office/powerpoint/2010/main" val="29870158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rtl="0"/>
            <a:r>
              <a:rPr lang="nl-NL" b="1" dirty="0"/>
              <a:t>Biografie</a:t>
            </a:r>
          </a:p>
          <a:p>
            <a:pPr rtl="0"/>
            <a:r>
              <a:rPr lang="nl-NL" dirty="0"/>
              <a:t>Grunberg is afkomstig uit een gezin dat zwaar getraumatiseerd is door de </a:t>
            </a:r>
            <a:r>
              <a:rPr lang="nl-NL" dirty="0">
                <a:hlinkClick r:id="rId3" action="ppaction://hlinkfile" tooltip="Tweede Wereldoorlog"/>
              </a:rPr>
              <a:t>Tweede Wereldoorlog</a:t>
            </a:r>
            <a:r>
              <a:rPr lang="nl-NL" dirty="0"/>
              <a:t>. Zijn moeder overleefde </a:t>
            </a:r>
            <a:r>
              <a:rPr lang="nl-NL" dirty="0">
                <a:hlinkClick r:id="rId4" action="ppaction://hlinkfile" tooltip="Auschwitz (concentratiekamp)"/>
              </a:rPr>
              <a:t>Auschwitz</a:t>
            </a:r>
            <a:r>
              <a:rPr lang="nl-NL" dirty="0"/>
              <a:t>, waar ze naar eigen zeggen goed behandeld is (zie Volkskrant 3-12 2011: Voetnoot </a:t>
            </a:r>
            <a:r>
              <a:rPr lang="nl-NL" dirty="0" err="1"/>
              <a:t>A.Grunberg</a:t>
            </a:r>
            <a:r>
              <a:rPr lang="nl-NL" dirty="0"/>
              <a:t>) en zijn vader zat op talrijke adressen ondergedoken. Arnon Grunberg heeft één oudere zus, </a:t>
            </a:r>
            <a:r>
              <a:rPr lang="nl-NL" dirty="0" err="1"/>
              <a:t>Maniou</a:t>
            </a:r>
            <a:r>
              <a:rPr lang="nl-NL" dirty="0"/>
              <a:t>-Louise (1963). Hij volgde het Amsterdamse </a:t>
            </a:r>
            <a:r>
              <a:rPr lang="nl-NL" dirty="0" err="1">
                <a:hlinkClick r:id="rId5" action="ppaction://hlinkfile" tooltip="Vossius Gymnasium"/>
              </a:rPr>
              <a:t>Vossius</a:t>
            </a:r>
            <a:r>
              <a:rPr lang="nl-NL" dirty="0">
                <a:hlinkClick r:id="rId5" action="ppaction://hlinkfile" tooltip="Vossius Gymnasium"/>
              </a:rPr>
              <a:t> Gymnasium</a:t>
            </a:r>
            <a:r>
              <a:rPr lang="nl-NL" dirty="0"/>
              <a:t>, maar werd in 1988 van school verwijderd nadat hij voor de tweede keer bleef zitten. Daarna werkte hij onder meer als jongste bediende bij een apotheek en als bordenwasser.</a:t>
            </a:r>
          </a:p>
          <a:p>
            <a:pPr rtl="0"/>
            <a:r>
              <a:rPr lang="nl-NL" dirty="0"/>
              <a:t>De jonge Grunberg wilde acteur worden. In 1989 speelde hij de hoofdrol in een film van de roemruchte Nederlandse filmer </a:t>
            </a:r>
            <a:r>
              <a:rPr lang="nl-NL" dirty="0">
                <a:hlinkClick r:id="rId6" action="ppaction://hlinkfile" tooltip="Cyrus Frisch"/>
              </a:rPr>
              <a:t>Cyrus </a:t>
            </a:r>
            <a:r>
              <a:rPr lang="nl-NL" dirty="0" err="1">
                <a:hlinkClick r:id="rId6" action="ppaction://hlinkfile" tooltip="Cyrus Frisch"/>
              </a:rPr>
              <a:t>Frisch</a:t>
            </a:r>
            <a:r>
              <a:rPr lang="nl-NL" dirty="0"/>
              <a:t>. In 1989 op de set van diens korte speelfilmkomedie 'de kut van Maria', kreeg hij het inzicht dat hij dat acteerwerk niet zo leuk was als hij hoopte. Hij kon niet tegen de strakke schema's, de drukte en al die mensen om hem heen.</a:t>
            </a:r>
          </a:p>
          <a:p>
            <a:pPr rtl="0"/>
            <a:r>
              <a:rPr lang="nl-NL" dirty="0"/>
              <a:t>Voordat hij in 1994 doorbrak als schrijver, had hij een kleine uitgeverij </a:t>
            </a:r>
            <a:r>
              <a:rPr lang="nl-NL" dirty="0" err="1"/>
              <a:t>Kasimir</a:t>
            </a:r>
            <a:r>
              <a:rPr lang="nl-NL" dirty="0"/>
              <a:t>. In 1991 kreeg hij een toneelschrijfopdracht van het Amsterdams Fonds voor de Kunsten. In 1982 emigreerde zijn zus naar </a:t>
            </a:r>
            <a:r>
              <a:rPr lang="nl-NL" dirty="0">
                <a:hlinkClick r:id="rId7" action="ppaction://hlinkfile" tooltip="Israël"/>
              </a:rPr>
              <a:t>Israël</a:t>
            </a:r>
            <a:r>
              <a:rPr lang="nl-NL" dirty="0"/>
              <a:t>, waar zij inmiddels met haar gezin in een nederzetting nabij </a:t>
            </a:r>
            <a:r>
              <a:rPr lang="nl-NL" dirty="0">
                <a:hlinkClick r:id="rId8" action="ppaction://hlinkfile" tooltip="Ramallah"/>
              </a:rPr>
              <a:t>Ramallah</a:t>
            </a:r>
            <a:r>
              <a:rPr lang="nl-NL" dirty="0"/>
              <a:t> een strikt orthodoxe levensstijl volgt. Grunberg zelf zwoer aan het eind van zijn puberteit elke vorm van religie af.</a:t>
            </a:r>
          </a:p>
          <a:p>
            <a:pPr rtl="0"/>
            <a:r>
              <a:rPr lang="nl-NL" dirty="0"/>
              <a:t>Op 23-jarige leeftijd debuteerde Grunberg bij </a:t>
            </a:r>
            <a:r>
              <a:rPr lang="nl-NL" dirty="0" err="1">
                <a:hlinkClick r:id="rId9" action="ppaction://hlinkfile" tooltip="Nijgh &amp; Van Ditmar"/>
              </a:rPr>
              <a:t>Nijgh</a:t>
            </a:r>
            <a:r>
              <a:rPr lang="nl-NL" dirty="0">
                <a:hlinkClick r:id="rId9" action="ppaction://hlinkfile" tooltip="Nijgh &amp; Van Ditmar"/>
              </a:rPr>
              <a:t> &amp; Van </a:t>
            </a:r>
            <a:r>
              <a:rPr lang="nl-NL" dirty="0" err="1">
                <a:hlinkClick r:id="rId9" action="ppaction://hlinkfile" tooltip="Nijgh &amp; Van Ditmar"/>
              </a:rPr>
              <a:t>Ditmar</a:t>
            </a:r>
            <a:r>
              <a:rPr lang="nl-NL" dirty="0"/>
              <a:t> met </a:t>
            </a:r>
            <a:r>
              <a:rPr lang="nl-NL" i="1" dirty="0"/>
              <a:t>Blauwe maandagen</a:t>
            </a:r>
            <a:r>
              <a:rPr lang="nl-NL" dirty="0"/>
              <a:t>, een sterk autobiografische </a:t>
            </a:r>
            <a:r>
              <a:rPr lang="nl-NL" dirty="0">
                <a:hlinkClick r:id="rId10" action="ppaction://hlinkfile" tooltip="Roman (literatuur)"/>
              </a:rPr>
              <a:t>roman</a:t>
            </a:r>
            <a:r>
              <a:rPr lang="nl-NL" dirty="0"/>
              <a:t>, waarin onder andere de oorlogservaringen van zijn ouders aan bod komen. Het boek werd een internationaal succes: in Nederland werd het bekroond met de </a:t>
            </a:r>
            <a:r>
              <a:rPr lang="nl-NL" dirty="0">
                <a:hlinkClick r:id="rId11" action="ppaction://hlinkfile" tooltip="Anton Wachterprijs"/>
              </a:rPr>
              <a:t>Anton </a:t>
            </a:r>
            <a:r>
              <a:rPr lang="nl-NL" dirty="0" err="1">
                <a:hlinkClick r:id="rId11" action="ppaction://hlinkfile" tooltip="Anton Wachterprijs"/>
              </a:rPr>
              <a:t>Wachterprijs</a:t>
            </a:r>
            <a:r>
              <a:rPr lang="nl-NL" dirty="0"/>
              <a:t> voor het beste debuut en het </a:t>
            </a:r>
            <a:r>
              <a:rPr lang="nl-NL" dirty="0">
                <a:hlinkClick r:id="rId12" action="ppaction://hlinkfile" tooltip="Gouden Ezelsoor"/>
              </a:rPr>
              <a:t>Gouden Ezelsoor</a:t>
            </a:r>
            <a:r>
              <a:rPr lang="nl-NL" dirty="0"/>
              <a:t> voor het best verkochte debuut. Het werd vertaald naar het Engels, Duits, Deens, Italiaans, Frans, Spaans, Zweeds en Japans. Met zijn tweede roman, </a:t>
            </a:r>
            <a:r>
              <a:rPr lang="nl-NL" i="1" dirty="0"/>
              <a:t>Figuranten</a:t>
            </a:r>
            <a:r>
              <a:rPr lang="nl-NL" dirty="0"/>
              <a:t> (1997), bevestigde hij zijn talent, alhoewel de ontvangst van deze roman minder enthousiast was dan bij </a:t>
            </a:r>
            <a:r>
              <a:rPr lang="nl-NL" i="1" dirty="0"/>
              <a:t>Blauwe Maandagen</a:t>
            </a:r>
            <a:r>
              <a:rPr lang="nl-NL" dirty="0"/>
              <a:t>. Meteen liet Grunberg zijn polemische karakter zien; na een negatieve recensie van </a:t>
            </a:r>
            <a:r>
              <a:rPr lang="nl-NL" dirty="0">
                <a:hlinkClick r:id="rId13" action="ppaction://hlinkfile" tooltip="Hans Goedkoop"/>
              </a:rPr>
              <a:t>Hans Goedkoop</a:t>
            </a:r>
            <a:r>
              <a:rPr lang="nl-NL" dirty="0"/>
              <a:t> in de NRC dreigde Grunberg zijn medewerking aan de krant te staken zolang Goedkoop voor de krant mocht blijven schrijven. Uiteindelijk trok Grunberg zelf dit dreigement in.</a:t>
            </a:r>
          </a:p>
          <a:p>
            <a:pPr rtl="0"/>
            <a:r>
              <a:rPr lang="nl-NL" dirty="0"/>
              <a:t>De Stichting </a:t>
            </a:r>
            <a:r>
              <a:rPr lang="nl-NL" dirty="0">
                <a:hlinkClick r:id="rId14" action="ppaction://hlinkfile" tooltip="Stichting Collectieve Propaganda van het Nederlandse Boek"/>
              </a:rPr>
              <a:t>CPNB</a:t>
            </a:r>
            <a:r>
              <a:rPr lang="nl-NL" dirty="0"/>
              <a:t> nodigde Grunberg uit om het </a:t>
            </a:r>
            <a:r>
              <a:rPr lang="nl-NL" dirty="0">
                <a:hlinkClick r:id="rId15" action="ppaction://hlinkfile" tooltip="Boekenweekgeschenk"/>
              </a:rPr>
              <a:t>Boekenweekgeschenk</a:t>
            </a:r>
            <a:r>
              <a:rPr lang="nl-NL" dirty="0"/>
              <a:t> </a:t>
            </a:r>
            <a:r>
              <a:rPr lang="nl-NL" dirty="0">
                <a:hlinkClick r:id="rId16" action="ppaction://hlinkfile" tooltip="1998"/>
              </a:rPr>
              <a:t>1998</a:t>
            </a:r>
            <a:r>
              <a:rPr lang="nl-NL" dirty="0"/>
              <a:t> te schrijven. Dit boek, </a:t>
            </a:r>
            <a:r>
              <a:rPr lang="nl-NL" i="1" dirty="0"/>
              <a:t>De heilige Antonio</a:t>
            </a:r>
            <a:r>
              <a:rPr lang="nl-NL" dirty="0"/>
              <a:t>, verscheen in maart 1998. Tegelijkertijd kwam Grunbergs essaybundel </a:t>
            </a:r>
            <a:r>
              <a:rPr lang="nl-NL" i="1" dirty="0"/>
              <a:t>De troost van de slapstick</a:t>
            </a:r>
            <a:r>
              <a:rPr lang="nl-NL" dirty="0"/>
              <a:t> uit. Dit boek werd bekroond met het </a:t>
            </a:r>
            <a:r>
              <a:rPr lang="nl-NL" dirty="0">
                <a:hlinkClick r:id="rId17" action="ppaction://hlinkfile" tooltip="Charlotte Köhler Stipendium"/>
              </a:rPr>
              <a:t>Charlotte </a:t>
            </a:r>
            <a:r>
              <a:rPr lang="nl-NL" dirty="0" err="1">
                <a:hlinkClick r:id="rId17" action="ppaction://hlinkfile" tooltip="Charlotte Köhler Stipendium"/>
              </a:rPr>
              <a:t>Köhler</a:t>
            </a:r>
            <a:r>
              <a:rPr lang="nl-NL" dirty="0">
                <a:hlinkClick r:id="rId17" action="ppaction://hlinkfile" tooltip="Charlotte Köhler Stipendium"/>
              </a:rPr>
              <a:t> Stipendium</a:t>
            </a:r>
            <a:r>
              <a:rPr lang="nl-NL" dirty="0"/>
              <a:t> 1998. In het najaar van 1998 kwam de film </a:t>
            </a:r>
            <a:r>
              <a:rPr lang="nl-NL" sz="1200" i="1" kern="1200" dirty="0">
                <a:solidFill>
                  <a:schemeClr val="tx1"/>
                </a:solidFill>
                <a:effectLst/>
                <a:latin typeface="+mn-lt"/>
                <a:ea typeface="+mn-ea"/>
                <a:cs typeface="+mn-cs"/>
                <a:hlinkClick r:id="rId18" action="ppaction://hlinkfile" tooltip="Het veertiende kippetje (de pagina bestaat niet)"/>
              </a:rPr>
              <a:t>Het veertiende kippetje</a:t>
            </a:r>
            <a:r>
              <a:rPr lang="nl-NL" dirty="0"/>
              <a:t> uit, waarvan Grunberg het scenario heeft geschreven. Tegelijkertijd schreef hij het toneelstuk </a:t>
            </a:r>
            <a:r>
              <a:rPr lang="nl-NL" i="1" dirty="0" err="1"/>
              <a:t>You</a:t>
            </a:r>
            <a:r>
              <a:rPr lang="nl-NL" i="1" dirty="0"/>
              <a:t> are </a:t>
            </a:r>
            <a:r>
              <a:rPr lang="nl-NL" i="1" dirty="0" err="1"/>
              <a:t>also</a:t>
            </a:r>
            <a:r>
              <a:rPr lang="nl-NL" i="1" dirty="0"/>
              <a:t> </a:t>
            </a:r>
            <a:r>
              <a:rPr lang="nl-NL" i="1" dirty="0" err="1"/>
              <a:t>very</a:t>
            </a:r>
            <a:r>
              <a:rPr lang="nl-NL" i="1" dirty="0"/>
              <a:t> </a:t>
            </a:r>
            <a:r>
              <a:rPr lang="nl-NL" i="1" dirty="0" err="1"/>
              <a:t>attractive</a:t>
            </a:r>
            <a:r>
              <a:rPr lang="nl-NL" i="1" dirty="0"/>
              <a:t> </a:t>
            </a:r>
            <a:r>
              <a:rPr lang="nl-NL" i="1" dirty="0" err="1"/>
              <a:t>when</a:t>
            </a:r>
            <a:r>
              <a:rPr lang="nl-NL" i="1" dirty="0"/>
              <a:t> </a:t>
            </a:r>
            <a:r>
              <a:rPr lang="nl-NL" i="1" dirty="0" err="1"/>
              <a:t>you</a:t>
            </a:r>
            <a:r>
              <a:rPr lang="nl-NL" i="1" dirty="0"/>
              <a:t> are dead</a:t>
            </a:r>
            <a:r>
              <a:rPr lang="nl-NL" dirty="0"/>
              <a:t>, dat werd opgevoerd in </a:t>
            </a:r>
            <a:r>
              <a:rPr lang="nl-NL" dirty="0">
                <a:hlinkClick r:id="rId19" action="ppaction://hlinkfile" tooltip="Düsseldorf"/>
              </a:rPr>
              <a:t>Düsseldorf</a:t>
            </a:r>
            <a:r>
              <a:rPr lang="nl-NL" dirty="0"/>
              <a:t>, door een groep jonge Duitse en </a:t>
            </a:r>
            <a:r>
              <a:rPr lang="nl-NL" dirty="0" err="1"/>
              <a:t>Israëlische</a:t>
            </a:r>
            <a:r>
              <a:rPr lang="nl-NL" dirty="0"/>
              <a:t> acteurs.</a:t>
            </a:r>
          </a:p>
          <a:p>
            <a:pPr rtl="0"/>
            <a:r>
              <a:rPr lang="nl-NL" dirty="0"/>
              <a:t>In het voorjaar van 1999 verscheen Grunbergs dichtbundel </a:t>
            </a:r>
            <a:r>
              <a:rPr lang="nl-NL" i="1" dirty="0"/>
              <a:t>Liefde is business</a:t>
            </a:r>
            <a:r>
              <a:rPr lang="nl-NL" dirty="0"/>
              <a:t>. In april 2000 verscheen zijn derde roman, getiteld </a:t>
            </a:r>
            <a:r>
              <a:rPr lang="nl-NL" i="1" dirty="0"/>
              <a:t>Fantoompijn</a:t>
            </a:r>
            <a:r>
              <a:rPr lang="nl-NL" dirty="0"/>
              <a:t>. De besprekingen van deze roman waren ook weer lovend en de roman won de </a:t>
            </a:r>
            <a:r>
              <a:rPr lang="nl-NL" dirty="0">
                <a:hlinkClick r:id="rId20" action="ppaction://hlinkfile" tooltip="AKO Literatuurprijs"/>
              </a:rPr>
              <a:t>AKO Literatuurprijs</a:t>
            </a:r>
            <a:r>
              <a:rPr lang="nl-NL" dirty="0"/>
              <a:t> 2000 en werd genomineerd voor de </a:t>
            </a:r>
            <a:r>
              <a:rPr lang="nl-NL" dirty="0">
                <a:hlinkClick r:id="rId21" action="ppaction://hlinkfile" tooltip="Gouden Uil"/>
              </a:rPr>
              <a:t>Gouden Uil</a:t>
            </a:r>
            <a:r>
              <a:rPr lang="nl-NL" dirty="0"/>
              <a:t> 2001. In 2000 kwam ook de roman </a:t>
            </a:r>
            <a:r>
              <a:rPr lang="nl-NL" i="1" dirty="0"/>
              <a:t>De geschiedenis van mijn kaalheid</a:t>
            </a:r>
            <a:r>
              <a:rPr lang="nl-NL" dirty="0"/>
              <a:t> van </a:t>
            </a:r>
            <a:r>
              <a:rPr lang="nl-NL" i="1" dirty="0" err="1"/>
              <a:t>Marek</a:t>
            </a:r>
            <a:r>
              <a:rPr lang="nl-NL" i="1" dirty="0"/>
              <a:t> van der Jagt</a:t>
            </a:r>
            <a:r>
              <a:rPr lang="nl-NL" dirty="0"/>
              <a:t> uit; al snel bleek dat Grunberg achter die naam schuilging, maar niet voordat bekend werd gemaakt dat Van der Jagt de </a:t>
            </a:r>
            <a:r>
              <a:rPr lang="nl-NL" dirty="0">
                <a:hlinkClick r:id="rId11" action="ppaction://hlinkfile" tooltip="Anton Wachterprijs"/>
              </a:rPr>
              <a:t>Anton </a:t>
            </a:r>
            <a:r>
              <a:rPr lang="nl-NL" dirty="0" err="1">
                <a:hlinkClick r:id="rId11" action="ppaction://hlinkfile" tooltip="Anton Wachterprijs"/>
              </a:rPr>
              <a:t>Wachterprijs</a:t>
            </a:r>
            <a:r>
              <a:rPr lang="nl-NL" dirty="0"/>
              <a:t> had gewonnen. Uiteindelijk is de debuutprijs niet daadwerkelijk uitgereikt, waarop Grunberg als Van der Jagt aan de jury schreef 'U was van plan mijn boek te bekronen, niet mijn existentie.'</a:t>
            </a:r>
          </a:p>
          <a:p>
            <a:pPr rtl="0"/>
            <a:r>
              <a:rPr lang="nl-NL" dirty="0"/>
              <a:t>In april 2001 kwam bij </a:t>
            </a:r>
            <a:r>
              <a:rPr lang="nl-NL" dirty="0" err="1">
                <a:hlinkClick r:id="rId22" action="ppaction://hlinkfile" tooltip="Athenaeum-Polak &amp; Van Gennep"/>
              </a:rPr>
              <a:t>Athenaeum</a:t>
            </a:r>
            <a:r>
              <a:rPr lang="nl-NL" dirty="0">
                <a:hlinkClick r:id="rId22" action="ppaction://hlinkfile" tooltip="Athenaeum-Polak &amp; Van Gennep"/>
              </a:rPr>
              <a:t>-Polak &amp; Van Gennep</a:t>
            </a:r>
            <a:r>
              <a:rPr lang="nl-NL" dirty="0"/>
              <a:t> </a:t>
            </a:r>
            <a:r>
              <a:rPr lang="nl-NL" i="1" dirty="0"/>
              <a:t>De Mensheid zij geprezen, Lof der Zotheid</a:t>
            </a:r>
            <a:r>
              <a:rPr lang="nl-NL" dirty="0"/>
              <a:t> uit. De roman won de </a:t>
            </a:r>
            <a:r>
              <a:rPr lang="nl-NL" dirty="0">
                <a:hlinkClick r:id="rId21" action="ppaction://hlinkfile" tooltip="Gouden Uil"/>
              </a:rPr>
              <a:t>Gouden Uil</a:t>
            </a:r>
            <a:r>
              <a:rPr lang="nl-NL" dirty="0"/>
              <a:t> 2002. In 2002 bracht Grunberg ook een tweede roman uit onder het heteroniem </a:t>
            </a:r>
            <a:r>
              <a:rPr lang="nl-NL" dirty="0" err="1"/>
              <a:t>Marek</a:t>
            </a:r>
            <a:r>
              <a:rPr lang="nl-NL" dirty="0"/>
              <a:t> van der Jagt: </a:t>
            </a:r>
            <a:r>
              <a:rPr lang="nl-NL" i="1" dirty="0" err="1"/>
              <a:t>Gstaad</a:t>
            </a:r>
            <a:r>
              <a:rPr lang="nl-NL" i="1" dirty="0"/>
              <a:t> 95-98</a:t>
            </a:r>
            <a:r>
              <a:rPr lang="nl-NL" dirty="0"/>
              <a:t>.</a:t>
            </a:r>
          </a:p>
          <a:p>
            <a:pPr rtl="0"/>
            <a:r>
              <a:rPr lang="nl-NL" dirty="0"/>
              <a:t>In juni 2003 verscheen </a:t>
            </a:r>
            <a:r>
              <a:rPr lang="nl-NL" i="1" dirty="0">
                <a:hlinkClick r:id="rId23" action="ppaction://hlinkfile" tooltip="De asielzoeker"/>
              </a:rPr>
              <a:t>De asielzoeker</a:t>
            </a:r>
            <a:r>
              <a:rPr lang="nl-NL" dirty="0"/>
              <a:t>. Deze vierde roman is bekroond met de </a:t>
            </a:r>
            <a:r>
              <a:rPr lang="nl-NL" dirty="0">
                <a:hlinkClick r:id="rId20" action="ppaction://hlinkfile" tooltip="AKO Literatuurprijs"/>
              </a:rPr>
              <a:t>AKO Literatuurprijs</a:t>
            </a:r>
            <a:r>
              <a:rPr lang="nl-NL" dirty="0"/>
              <a:t> 2004 en genomineerd voor de </a:t>
            </a:r>
            <a:r>
              <a:rPr lang="nl-NL" dirty="0">
                <a:hlinkClick r:id="rId21" action="ppaction://hlinkfile" tooltip="Gouden Uil"/>
              </a:rPr>
              <a:t>Gouden Uil</a:t>
            </a:r>
            <a:r>
              <a:rPr lang="nl-NL" dirty="0"/>
              <a:t> 2004. In 2007 maakten studenten Nederlandse taal en cultuur van de </a:t>
            </a:r>
            <a:r>
              <a:rPr lang="nl-NL" dirty="0">
                <a:hlinkClick r:id="rId24" action="ppaction://hlinkfile" tooltip="Universiteit Leiden"/>
              </a:rPr>
              <a:t>Universiteit Leiden</a:t>
            </a:r>
            <a:r>
              <a:rPr lang="nl-NL" dirty="0"/>
              <a:t> hiervan een toneelbewerking die een aantal malen werd uitgevoerd. De </a:t>
            </a:r>
            <a:r>
              <a:rPr lang="nl-NL" dirty="0">
                <a:hlinkClick r:id="rId25" action="ppaction://hlinkfile" tooltip="De Bijenkorf (warenhuis)"/>
              </a:rPr>
              <a:t>Bijenkorf</a:t>
            </a:r>
            <a:r>
              <a:rPr lang="nl-NL" dirty="0"/>
              <a:t> nodigde Grunberg uit het </a:t>
            </a:r>
            <a:r>
              <a:rPr lang="nl-NL" dirty="0" err="1"/>
              <a:t>boekenweekgeschenk</a:t>
            </a:r>
            <a:r>
              <a:rPr lang="nl-NL" dirty="0"/>
              <a:t> 2004 voor het warenhuis te schrijven. Deze </a:t>
            </a:r>
            <a:r>
              <a:rPr lang="nl-NL" dirty="0">
                <a:hlinkClick r:id="rId26" action="ppaction://hlinkfile" tooltip="Novelle (proza)"/>
              </a:rPr>
              <a:t>novelle</a:t>
            </a:r>
            <a:r>
              <a:rPr lang="nl-NL" dirty="0"/>
              <a:t>, getiteld </a:t>
            </a:r>
            <a:r>
              <a:rPr lang="nl-NL" i="1" dirty="0"/>
              <a:t>Het aapje dat geluk pakt</a:t>
            </a:r>
            <a:r>
              <a:rPr lang="nl-NL" dirty="0"/>
              <a:t>, verscheen in maart 2004. Tegelijkertijd verscheen bij </a:t>
            </a:r>
            <a:r>
              <a:rPr lang="nl-NL" dirty="0" err="1"/>
              <a:t>Nijgh</a:t>
            </a:r>
            <a:r>
              <a:rPr lang="nl-NL" dirty="0"/>
              <a:t> &amp; Van </a:t>
            </a:r>
            <a:r>
              <a:rPr lang="nl-NL" dirty="0" err="1"/>
              <a:t>Ditmar</a:t>
            </a:r>
            <a:r>
              <a:rPr lang="nl-NL" dirty="0"/>
              <a:t> </a:t>
            </a:r>
            <a:r>
              <a:rPr lang="nl-NL" i="1" dirty="0"/>
              <a:t>Grunberg rond de wereld</a:t>
            </a:r>
            <a:r>
              <a:rPr lang="nl-NL" dirty="0"/>
              <a:t>, een verzameling van Grunbergs reisverhalen uit </a:t>
            </a:r>
            <a:r>
              <a:rPr lang="nl-NL" dirty="0">
                <a:hlinkClick r:id="rId27" action="ppaction://hlinkfile" tooltip="NRC Handelsblad"/>
              </a:rPr>
              <a:t>NRC Handelsblad</a:t>
            </a:r>
            <a:r>
              <a:rPr lang="nl-NL" dirty="0"/>
              <a:t>.</a:t>
            </a:r>
          </a:p>
          <a:p>
            <a:pPr rtl="0"/>
            <a:r>
              <a:rPr lang="nl-NL" dirty="0">
                <a:effectLst/>
              </a:rPr>
              <a:t>Handschrift van Grunberg.</a:t>
            </a:r>
          </a:p>
          <a:p>
            <a:pPr rtl="0"/>
            <a:r>
              <a:rPr lang="nl-NL" dirty="0"/>
              <a:t>In 2005 publiceerde hij onder de naam </a:t>
            </a:r>
            <a:r>
              <a:rPr lang="nl-NL" dirty="0" err="1"/>
              <a:t>Marek</a:t>
            </a:r>
            <a:r>
              <a:rPr lang="nl-NL" dirty="0"/>
              <a:t> van der Jagt een essay over de filosoof </a:t>
            </a:r>
            <a:r>
              <a:rPr lang="nl-NL" sz="1200" kern="1200" dirty="0">
                <a:solidFill>
                  <a:schemeClr val="tx1"/>
                </a:solidFill>
                <a:effectLst/>
                <a:latin typeface="+mn-lt"/>
                <a:ea typeface="+mn-ea"/>
                <a:cs typeface="+mn-cs"/>
                <a:hlinkClick r:id="rId28" action="ppaction://hlinkfile" tooltip="Otto Weininger (de pagina bestaat niet)"/>
              </a:rPr>
              <a:t>Otto </a:t>
            </a:r>
            <a:r>
              <a:rPr lang="nl-NL" sz="1200" kern="1200" dirty="0" err="1">
                <a:solidFill>
                  <a:schemeClr val="tx1"/>
                </a:solidFill>
                <a:effectLst/>
                <a:latin typeface="+mn-lt"/>
                <a:ea typeface="+mn-ea"/>
                <a:cs typeface="+mn-cs"/>
                <a:hlinkClick r:id="rId28" action="ppaction://hlinkfile" tooltip="Otto Weininger (de pagina bestaat niet)"/>
              </a:rPr>
              <a:t>Weininger</a:t>
            </a:r>
            <a:r>
              <a:rPr lang="nl-NL" dirty="0"/>
              <a:t>, de joodse schrijver van het </a:t>
            </a:r>
            <a:r>
              <a:rPr lang="nl-NL" dirty="0">
                <a:hlinkClick r:id="rId29" action="ppaction://hlinkfile" tooltip="Antisemitisme"/>
              </a:rPr>
              <a:t>antisemitische</a:t>
            </a:r>
            <a:r>
              <a:rPr lang="nl-NL" dirty="0"/>
              <a:t> boek </a:t>
            </a:r>
            <a:r>
              <a:rPr lang="nl-NL" i="1" dirty="0"/>
              <a:t>Geslacht en karakter</a:t>
            </a:r>
            <a:r>
              <a:rPr lang="nl-NL" dirty="0"/>
              <a:t>, die in 1903 zelfmoord pleegde. Grunberg/Van der Jagt betoogt in zijn essay dat </a:t>
            </a:r>
            <a:r>
              <a:rPr lang="nl-NL" dirty="0" err="1"/>
              <a:t>Weininger</a:t>
            </a:r>
            <a:r>
              <a:rPr lang="nl-NL" dirty="0"/>
              <a:t> verstrikt is geraakt in het onderscheid tussen het creëren van </a:t>
            </a:r>
            <a:r>
              <a:rPr lang="nl-NL" i="1" dirty="0">
                <a:hlinkClick r:id="rId30" action="ppaction://hlinkfile" tooltip="Kunst"/>
              </a:rPr>
              <a:t>kunst</a:t>
            </a:r>
            <a:r>
              <a:rPr lang="nl-NL" dirty="0"/>
              <a:t> en het creëren van een persoonlijke </a:t>
            </a:r>
            <a:r>
              <a:rPr lang="nl-NL" i="1" dirty="0">
                <a:hlinkClick r:id="rId31" action="ppaction://hlinkfile" tooltip="Identiteit (eigenheid)"/>
              </a:rPr>
              <a:t>identiteit</a:t>
            </a:r>
            <a:r>
              <a:rPr lang="nl-NL" dirty="0"/>
              <a:t>. Hij beëindigt het essay </a:t>
            </a:r>
            <a:r>
              <a:rPr lang="nl-NL" i="1" dirty="0"/>
              <a:t>Otto </a:t>
            </a:r>
            <a:r>
              <a:rPr lang="nl-NL" i="1" dirty="0" err="1"/>
              <a:t>Weininger</a:t>
            </a:r>
            <a:r>
              <a:rPr lang="nl-NL" i="1" dirty="0"/>
              <a:t> of Bestaat de jood?</a:t>
            </a:r>
            <a:r>
              <a:rPr lang="nl-NL" dirty="0"/>
              <a:t> met de voetnoot: "Dit is het laatste boek waarop de naam </a:t>
            </a:r>
            <a:r>
              <a:rPr lang="nl-NL" dirty="0" err="1"/>
              <a:t>Marek</a:t>
            </a:r>
            <a:r>
              <a:rPr lang="nl-NL" dirty="0"/>
              <a:t> van der Jagt zal prijken. Hij heeft geen functie meer, en daarmee ook geen identiteit. Hij moet doen wat ik nog niet kan: sterven." In hetzelfde jaar publiceerde Grunberg zijn vijfde roman: </a:t>
            </a:r>
            <a:r>
              <a:rPr lang="nl-NL" sz="1200" i="1" kern="1200" dirty="0">
                <a:solidFill>
                  <a:schemeClr val="tx1"/>
                </a:solidFill>
                <a:effectLst/>
                <a:latin typeface="+mn-lt"/>
                <a:ea typeface="+mn-ea"/>
                <a:cs typeface="+mn-cs"/>
                <a:hlinkClick r:id="rId32" action="ppaction://hlinkfile" tooltip="De joodse messias (de pagina bestaat niet)"/>
              </a:rPr>
              <a:t>De joodse </a:t>
            </a:r>
            <a:r>
              <a:rPr lang="nl-NL" sz="1200" i="1" kern="1200" dirty="0" err="1">
                <a:solidFill>
                  <a:schemeClr val="tx1"/>
                </a:solidFill>
                <a:effectLst/>
                <a:latin typeface="+mn-lt"/>
                <a:ea typeface="+mn-ea"/>
                <a:cs typeface="+mn-cs"/>
                <a:hlinkClick r:id="rId32" action="ppaction://hlinkfile" tooltip="De joodse messias (de pagina bestaat niet)"/>
              </a:rPr>
              <a:t>messias</a:t>
            </a:r>
            <a:r>
              <a:rPr lang="nl-NL" dirty="0"/>
              <a:t>. Ook presenteerde hij het televisieprogramma </a:t>
            </a:r>
            <a:r>
              <a:rPr lang="nl-NL" i="1" dirty="0"/>
              <a:t>RAM</a:t>
            </a:r>
            <a:r>
              <a:rPr lang="nl-NL" dirty="0"/>
              <a:t> voor de </a:t>
            </a:r>
            <a:r>
              <a:rPr lang="nl-NL" dirty="0">
                <a:hlinkClick r:id="rId33" action="ppaction://hlinkfile" tooltip="VPRO"/>
              </a:rPr>
              <a:t>VPRO</a:t>
            </a:r>
            <a:r>
              <a:rPr lang="nl-NL" dirty="0"/>
              <a:t>, waarin hij onder andere de Oostenrijkse schrijfster </a:t>
            </a:r>
            <a:r>
              <a:rPr lang="nl-NL" dirty="0">
                <a:hlinkClick r:id="rId34" action="ppaction://hlinkfile" tooltip="Elfriede Jelinek"/>
              </a:rPr>
              <a:t>Elfriede </a:t>
            </a:r>
            <a:r>
              <a:rPr lang="nl-NL" dirty="0" err="1">
                <a:hlinkClick r:id="rId34" action="ppaction://hlinkfile" tooltip="Elfriede Jelinek"/>
              </a:rPr>
              <a:t>Jelinek</a:t>
            </a:r>
            <a:r>
              <a:rPr lang="nl-NL" dirty="0"/>
              <a:t> interviewde.</a:t>
            </a:r>
          </a:p>
          <a:p>
            <a:pPr rtl="0"/>
            <a:r>
              <a:rPr lang="nl-NL" dirty="0"/>
              <a:t>Zijn veelbesproken roman </a:t>
            </a:r>
            <a:r>
              <a:rPr lang="nl-NL" i="1" dirty="0" err="1"/>
              <a:t>Tirza</a:t>
            </a:r>
            <a:r>
              <a:rPr lang="nl-NL" dirty="0"/>
              <a:t>, over de alles omvattende liefde van een vader voor zijn dochter, werd bekroond met de Libris-literatuurprijs, de Gouden Uil en de Vijfjaarlijkse prijs voor proza van de Koninklijke Academie voor Nederlandse Taal- en Letterkunde.</a:t>
            </a:r>
            <a:r>
              <a:rPr lang="nl-NL" baseline="30000" dirty="0">
                <a:hlinkClick r:id="" action="ppaction://hlinkfile"/>
              </a:rPr>
              <a:t>[2][3][4]</a:t>
            </a:r>
            <a:r>
              <a:rPr lang="nl-NL" dirty="0"/>
              <a:t> De filmrechten van de roman zijn verkocht aan </a:t>
            </a:r>
            <a:r>
              <a:rPr lang="nl-NL" dirty="0" err="1"/>
              <a:t>Cedenza</a:t>
            </a:r>
            <a:r>
              <a:rPr lang="nl-NL" dirty="0"/>
              <a:t> Films. Het scenario werd geschreven door Rudolf van den Berg die ook de regie op zich heeft genomen. De film ging op 22 september 2010 in première op het </a:t>
            </a:r>
            <a:r>
              <a:rPr lang="nl-NL" dirty="0">
                <a:hlinkClick r:id="rId35" action="ppaction://hlinkfile" tooltip="Nederlands Film Festival"/>
              </a:rPr>
              <a:t>Nederlands Film Festival</a:t>
            </a:r>
            <a:r>
              <a:rPr lang="nl-NL" dirty="0"/>
              <a:t>.</a:t>
            </a:r>
            <a:r>
              <a:rPr lang="nl-NL" baseline="30000" dirty="0">
                <a:hlinkClick r:id="" action="ppaction://hlinkfile"/>
              </a:rPr>
              <a:t>[5]</a:t>
            </a:r>
            <a:r>
              <a:rPr lang="nl-NL" dirty="0"/>
              <a:t> In 2010 bracht het </a:t>
            </a:r>
            <a:r>
              <a:rPr lang="nl-NL" dirty="0">
                <a:hlinkClick r:id="rId36" action="ppaction://hlinkfile" tooltip="Nationale Toneel"/>
              </a:rPr>
              <a:t>Nationale Toneel</a:t>
            </a:r>
            <a:r>
              <a:rPr lang="nl-NL" dirty="0"/>
              <a:t> deze roman ook als toneelstuk op de planken. In een grote enquête onder Nederlandse recensenten, academici en schrijvers over de '21 belangrijkste romans van de 21ste eeuw', gehouden door het weekblad </a:t>
            </a:r>
            <a:r>
              <a:rPr lang="nl-NL" i="1" dirty="0">
                <a:hlinkClick r:id="rId37" action="ppaction://hlinkfile" tooltip="De Groene Amsterdammer"/>
              </a:rPr>
              <a:t>De Groene Amsterdammer</a:t>
            </a:r>
            <a:r>
              <a:rPr lang="nl-NL" dirty="0"/>
              <a:t>, eindigde </a:t>
            </a:r>
            <a:r>
              <a:rPr lang="nl-NL" i="1" dirty="0" err="1"/>
              <a:t>Tirza</a:t>
            </a:r>
            <a:r>
              <a:rPr lang="nl-NL" dirty="0"/>
              <a:t> op de eerste plek, voor </a:t>
            </a:r>
            <a:r>
              <a:rPr lang="nl-NL" i="1" dirty="0"/>
              <a:t>De welwillenden</a:t>
            </a:r>
            <a:r>
              <a:rPr lang="nl-NL" dirty="0"/>
              <a:t> van </a:t>
            </a:r>
            <a:r>
              <a:rPr lang="nl-NL" dirty="0">
                <a:hlinkClick r:id="rId38" action="ppaction://hlinkfile" tooltip="Jonathan Littell"/>
              </a:rPr>
              <a:t>Jonathan </a:t>
            </a:r>
            <a:r>
              <a:rPr lang="nl-NL" dirty="0" err="1">
                <a:hlinkClick r:id="rId38" action="ppaction://hlinkfile" tooltip="Jonathan Littell"/>
              </a:rPr>
              <a:t>Littell</a:t>
            </a:r>
            <a:r>
              <a:rPr lang="nl-NL" dirty="0"/>
              <a:t> en </a:t>
            </a:r>
            <a:r>
              <a:rPr lang="nl-NL" i="1" dirty="0" err="1"/>
              <a:t>Saturday</a:t>
            </a:r>
            <a:r>
              <a:rPr lang="nl-NL" dirty="0"/>
              <a:t> van </a:t>
            </a:r>
            <a:r>
              <a:rPr lang="nl-NL" dirty="0">
                <a:hlinkClick r:id="rId39" action="ppaction://hlinkfile" tooltip="Ian McEwan"/>
              </a:rPr>
              <a:t>Ian </a:t>
            </a:r>
            <a:r>
              <a:rPr lang="nl-NL" dirty="0" err="1">
                <a:hlinkClick r:id="rId39" action="ppaction://hlinkfile" tooltip="Ian McEwan"/>
              </a:rPr>
              <a:t>McEwan</a:t>
            </a:r>
            <a:r>
              <a:rPr lang="nl-NL" dirty="0"/>
              <a:t>.</a:t>
            </a:r>
          </a:p>
          <a:p>
            <a:pPr rtl="0"/>
            <a:r>
              <a:rPr lang="nl-NL" dirty="0"/>
              <a:t>In september 2008 kwam zijn zevende roman, </a:t>
            </a:r>
            <a:r>
              <a:rPr lang="nl-NL" i="1" dirty="0"/>
              <a:t>Onze Oom</a:t>
            </a:r>
            <a:r>
              <a:rPr lang="nl-NL" dirty="0"/>
              <a:t>, uit bij uitgeverij </a:t>
            </a:r>
            <a:r>
              <a:rPr lang="nl-NL" dirty="0" err="1"/>
              <a:t>Lebowski</a:t>
            </a:r>
            <a:r>
              <a:rPr lang="nl-NL" dirty="0"/>
              <a:t>. Deze roman werd gemengd ontvangen. Grunberg presenteerde het boek in het Belgische Eupen. In een aankondiging hiervoor had Grunberg aangegeven nooit meer in Nederland te zullen verschijnen op literaire aangelegenheden. Grunberg liet in november 2007 weten zich uit het openbare literaire leven terug te trekken na een relletje tijdens de uitreiking van de AKO Literatuurprijs. Collega-schrijver </a:t>
            </a:r>
            <a:r>
              <a:rPr lang="nl-NL" dirty="0" err="1">
                <a:hlinkClick r:id="rId40" action="ppaction://hlinkfile" tooltip="A.F.Th. van der Heijden"/>
              </a:rPr>
              <a:t>A.F.Th</a:t>
            </a:r>
            <a:r>
              <a:rPr lang="nl-NL" dirty="0">
                <a:hlinkClick r:id="rId40" action="ppaction://hlinkfile" tooltip="A.F.Th. van der Heijden"/>
              </a:rPr>
              <a:t>. van der Heijden</a:t>
            </a:r>
            <a:r>
              <a:rPr lang="nl-NL" dirty="0"/>
              <a:t> weigerde toen in een ruimte met Grunberg te verkeren, nadat deze in een open brief Van der Heijden en diens zoon had beledigd.</a:t>
            </a:r>
          </a:p>
          <a:p>
            <a:pPr rtl="0"/>
            <a:r>
              <a:rPr lang="nl-NL" dirty="0"/>
              <a:t>In september en oktober 2008 gaf Grunberg als gastschrijver aan de </a:t>
            </a:r>
            <a:r>
              <a:rPr lang="nl-NL" dirty="0">
                <a:hlinkClick r:id="rId24" action="ppaction://hlinkfile" tooltip="Universiteit Leiden"/>
              </a:rPr>
              <a:t>Universiteit Leiden</a:t>
            </a:r>
            <a:r>
              <a:rPr lang="nl-NL" dirty="0"/>
              <a:t> colleges aan studenten. Tevens verzorgde hij op 2 september 2008 de </a:t>
            </a:r>
            <a:r>
              <a:rPr lang="nl-NL" dirty="0">
                <a:hlinkClick r:id="rId41" action="ppaction://hlinkfile" tooltip="Bert van Selm"/>
              </a:rPr>
              <a:t>Bert van </a:t>
            </a:r>
            <a:r>
              <a:rPr lang="nl-NL" dirty="0" err="1">
                <a:hlinkClick r:id="rId41" action="ppaction://hlinkfile" tooltip="Bert van Selm"/>
              </a:rPr>
              <a:t>Selm</a:t>
            </a:r>
            <a:r>
              <a:rPr lang="nl-NL" dirty="0"/>
              <a:t>-lezing en als afsluiting van zijn collegereeks op 14 oktober 2008 de </a:t>
            </a:r>
            <a:r>
              <a:rPr lang="nl-NL" dirty="0">
                <a:hlinkClick r:id="rId42" action="ppaction://hlinkfile" tooltip="Albert Verweij"/>
              </a:rPr>
              <a:t>Albert </a:t>
            </a:r>
            <a:r>
              <a:rPr lang="nl-NL" dirty="0" err="1">
                <a:hlinkClick r:id="rId42" action="ppaction://hlinkfile" tooltip="Albert Verweij"/>
              </a:rPr>
              <a:t>Verweij</a:t>
            </a:r>
            <a:r>
              <a:rPr lang="nl-NL" dirty="0"/>
              <a:t>-lezing. In september en oktober </a:t>
            </a:r>
            <a:r>
              <a:rPr lang="nl-NL" dirty="0">
                <a:hlinkClick r:id="rId43" action="ppaction://hlinkfile" tooltip="2009"/>
              </a:rPr>
              <a:t>2009</a:t>
            </a:r>
            <a:r>
              <a:rPr lang="nl-NL" dirty="0"/>
              <a:t> was hij gastschrijver aan de </a:t>
            </a:r>
            <a:r>
              <a:rPr lang="nl-NL" dirty="0">
                <a:hlinkClick r:id="rId44" action="ppaction://hlinkfile" tooltip="Wageningen University"/>
              </a:rPr>
              <a:t>Wageningen University</a:t>
            </a:r>
            <a:r>
              <a:rPr lang="nl-NL" dirty="0"/>
              <a:t>.</a:t>
            </a:r>
          </a:p>
          <a:p>
            <a:pPr rtl="0"/>
            <a:r>
              <a:rPr lang="nl-NL" dirty="0"/>
              <a:t>Eind 2010 verscheen zijn achtste roman sinds 1994: </a:t>
            </a:r>
            <a:r>
              <a:rPr lang="nl-NL" i="1" dirty="0"/>
              <a:t>Huid en Haar</a:t>
            </a:r>
            <a:r>
              <a:rPr lang="nl-NL" dirty="0"/>
              <a:t>. Deze behaalde zowel de shortlist van de Libris Literatuurprijs als die van de AKO Literatuurprijs.</a:t>
            </a:r>
          </a:p>
          <a:p>
            <a:pPr rtl="0"/>
            <a:r>
              <a:rPr lang="nl-NL" dirty="0"/>
              <a:t>Grunberg is behalve voor </a:t>
            </a:r>
            <a:r>
              <a:rPr lang="nl-NL" i="1" dirty="0">
                <a:hlinkClick r:id="rId45" action="ppaction://hlinkfile" tooltip="De Volkskrant"/>
              </a:rPr>
              <a:t>de Volkskrant</a:t>
            </a:r>
            <a:r>
              <a:rPr lang="nl-NL" dirty="0"/>
              <a:t> columnist voor </a:t>
            </a:r>
            <a:r>
              <a:rPr lang="nl-NL" i="1" dirty="0">
                <a:hlinkClick r:id="rId46" action="ppaction://hlinkfile" tooltip="Vrij Nederland"/>
              </a:rPr>
              <a:t>Vrij Nederland</a:t>
            </a:r>
            <a:r>
              <a:rPr lang="nl-NL" dirty="0"/>
              <a:t>, het mensenrechtenmagazine </a:t>
            </a:r>
            <a:r>
              <a:rPr lang="nl-NL" i="1" dirty="0">
                <a:hlinkClick r:id="rId47" action="ppaction://hlinkfile" tooltip="Wordt Vervolgd (magazine)"/>
              </a:rPr>
              <a:t>Wordt Vervolgd</a:t>
            </a:r>
            <a:r>
              <a:rPr lang="nl-NL" dirty="0"/>
              <a:t>, de </a:t>
            </a:r>
            <a:r>
              <a:rPr lang="nl-NL" i="1" dirty="0"/>
              <a:t>VPRO-gids</a:t>
            </a:r>
            <a:r>
              <a:rPr lang="nl-NL" dirty="0"/>
              <a:t> en </a:t>
            </a:r>
            <a:r>
              <a:rPr lang="nl-NL" i="1" dirty="0" err="1">
                <a:hlinkClick r:id="rId48" action="ppaction://hlinkfile" tooltip="Humo"/>
              </a:rPr>
              <a:t>Humo</a:t>
            </a:r>
            <a:r>
              <a:rPr lang="nl-NL" dirty="0"/>
              <a:t>. Verder is hij vaste medewerker van </a:t>
            </a:r>
            <a:r>
              <a:rPr lang="nl-NL" i="1" dirty="0">
                <a:hlinkClick r:id="rId27" action="ppaction://hlinkfile" tooltip="NRC Handelsblad"/>
              </a:rPr>
              <a:t>NRC Handelsblad</a:t>
            </a:r>
            <a:r>
              <a:rPr lang="nl-NL" dirty="0"/>
              <a:t>. Op dit moment woont en werkt hij voornamelijk in </a:t>
            </a:r>
            <a:r>
              <a:rPr lang="nl-NL" dirty="0">
                <a:hlinkClick r:id="rId49" action="ppaction://hlinkfile" tooltip="New York City"/>
              </a:rPr>
              <a:t>New York</a:t>
            </a:r>
            <a:r>
              <a:rPr lang="nl-NL" dirty="0"/>
              <a:t>.</a:t>
            </a:r>
          </a:p>
          <a:p>
            <a:pPr rtl="0"/>
            <a:r>
              <a:rPr lang="nl-NL" dirty="0"/>
              <a:t>In 2011 zal Arnon Grunberg zelf op het toneel staan in het stuk </a:t>
            </a:r>
            <a:r>
              <a:rPr lang="nl-NL" i="1" dirty="0"/>
              <a:t>Am Ziel</a:t>
            </a:r>
            <a:r>
              <a:rPr lang="nl-NL" dirty="0"/>
              <a:t> (geschreven door </a:t>
            </a:r>
            <a:r>
              <a:rPr lang="nl-NL" dirty="0">
                <a:hlinkClick r:id="rId50" action="ppaction://hlinkfile" tooltip="Thomas Bernhard"/>
              </a:rPr>
              <a:t>Thomas Bernhard</a:t>
            </a:r>
            <a:r>
              <a:rPr lang="nl-NL" dirty="0"/>
              <a:t>) van het </a:t>
            </a:r>
            <a:r>
              <a:rPr lang="nl-NL" sz="1200" kern="1200" dirty="0">
                <a:solidFill>
                  <a:schemeClr val="tx1"/>
                </a:solidFill>
                <a:effectLst/>
                <a:latin typeface="+mn-lt"/>
                <a:ea typeface="+mn-ea"/>
                <a:cs typeface="+mn-cs"/>
                <a:hlinkClick r:id="rId51" action="ppaction://hlinkfile" tooltip="Theaterproductiehuis Zeelandia (de pagina bestaat niet)"/>
              </a:rPr>
              <a:t>Theaterproductiehuis </a:t>
            </a:r>
            <a:r>
              <a:rPr lang="nl-NL" sz="1200" kern="1200" dirty="0" err="1">
                <a:solidFill>
                  <a:schemeClr val="tx1"/>
                </a:solidFill>
                <a:effectLst/>
                <a:latin typeface="+mn-lt"/>
                <a:ea typeface="+mn-ea"/>
                <a:cs typeface="+mn-cs"/>
                <a:hlinkClick r:id="rId51" action="ppaction://hlinkfile" tooltip="Theaterproductiehuis Zeelandia (de pagina bestaat niet)"/>
              </a:rPr>
              <a:t>Zeelandia</a:t>
            </a:r>
            <a:r>
              <a:rPr lang="nl-NL" dirty="0"/>
              <a:t> onder regie van </a:t>
            </a:r>
            <a:r>
              <a:rPr lang="nl-NL" sz="1200" kern="1200" dirty="0">
                <a:solidFill>
                  <a:schemeClr val="tx1"/>
                </a:solidFill>
                <a:effectLst/>
                <a:latin typeface="+mn-lt"/>
                <a:ea typeface="+mn-ea"/>
                <a:cs typeface="+mn-cs"/>
                <a:hlinkClick r:id="rId52" action="ppaction://hlinkfile" tooltip="Judith de Rijke (de pagina bestaat niet)"/>
              </a:rPr>
              <a:t>Judith de Rijke</a:t>
            </a:r>
            <a:r>
              <a:rPr lang="nl-NL" baseline="30000" dirty="0">
                <a:hlinkClick r:id="" action="ppaction://hlinkfile"/>
              </a:rPr>
              <a:t>[6]</a:t>
            </a:r>
            <a:r>
              <a:rPr lang="nl-NL" dirty="0"/>
              <a:t>.</a:t>
            </a:r>
          </a:p>
          <a:p>
            <a:pPr rtl="0"/>
            <a:r>
              <a:rPr lang="nl-NL" b="1" dirty="0"/>
              <a:t>[</a:t>
            </a:r>
            <a:r>
              <a:rPr lang="nl-NL" b="1" dirty="0">
                <a:hlinkClick r:id="rId53" action="ppaction://hlinkfile" tooltip="Bewerk dit kopje: Diversen"/>
              </a:rPr>
              <a:t>bewerken</a:t>
            </a:r>
            <a:r>
              <a:rPr lang="nl-NL" b="1" dirty="0"/>
              <a:t>] Diversen</a:t>
            </a:r>
          </a:p>
          <a:p>
            <a:pPr rtl="0"/>
            <a:r>
              <a:rPr lang="nl-NL" dirty="0"/>
              <a:t>Arnon Grunberg is ongehuwd. Via zijn huidige vriendin heeft hij een stiefkind. Eerder had hij onder anderen een relatie met </a:t>
            </a:r>
            <a:r>
              <a:rPr lang="nl-NL" dirty="0" err="1">
                <a:hlinkClick r:id="rId54" action="ppaction://hlinkfile" tooltip="Aaf Brandt Corstius"/>
              </a:rPr>
              <a:t>Aaf</a:t>
            </a:r>
            <a:r>
              <a:rPr lang="nl-NL" dirty="0">
                <a:hlinkClick r:id="rId54" action="ppaction://hlinkfile" tooltip="Aaf Brandt Corstius"/>
              </a:rPr>
              <a:t> Brandt </a:t>
            </a:r>
            <a:r>
              <a:rPr lang="nl-NL" dirty="0" err="1">
                <a:hlinkClick r:id="rId54" action="ppaction://hlinkfile" tooltip="Aaf Brandt Corstius"/>
              </a:rPr>
              <a:t>Corstius</a:t>
            </a:r>
            <a:r>
              <a:rPr lang="nl-NL" dirty="0"/>
              <a:t>, die sindsdien in zijn werk figureert als Aap. In zijn jonge jaren bleef zijn liefde voor actrice </a:t>
            </a:r>
            <a:r>
              <a:rPr lang="nl-NL" dirty="0">
                <a:hlinkClick r:id="rId55" action="ppaction://hlinkfile" tooltip="Johanna ter Steege"/>
              </a:rPr>
              <a:t>Johanna ter Steege</a:t>
            </a:r>
            <a:r>
              <a:rPr lang="nl-NL" dirty="0"/>
              <a:t> onbeantwoord.</a:t>
            </a:r>
          </a:p>
          <a:p>
            <a:pPr rtl="0"/>
            <a:r>
              <a:rPr lang="nl-NL" dirty="0"/>
              <a:t>Een deel van het prijzengeld van de </a:t>
            </a:r>
            <a:r>
              <a:rPr lang="nl-NL" dirty="0">
                <a:hlinkClick r:id="rId20" action="ppaction://hlinkfile" tooltip="AKO Literatuurprijs"/>
              </a:rPr>
              <a:t>AKO Literatuurprijs</a:t>
            </a:r>
            <a:r>
              <a:rPr lang="nl-NL" dirty="0"/>
              <a:t> besteedde Grunberg in </a:t>
            </a:r>
            <a:r>
              <a:rPr lang="nl-NL" dirty="0">
                <a:hlinkClick r:id="rId56" action="ppaction://hlinkfile" tooltip="2004"/>
              </a:rPr>
              <a:t>2004</a:t>
            </a:r>
            <a:r>
              <a:rPr lang="nl-NL" dirty="0"/>
              <a:t> aan de uitgave van </a:t>
            </a:r>
            <a:r>
              <a:rPr lang="nl-NL" i="1" dirty="0"/>
              <a:t>Roland </a:t>
            </a:r>
            <a:r>
              <a:rPr lang="nl-NL" i="1" dirty="0" err="1"/>
              <a:t>Topor</a:t>
            </a:r>
            <a:r>
              <a:rPr lang="nl-NL" dirty="0"/>
              <a:t>, een keuze uit diens romans, verhalen en tekeningen.</a:t>
            </a:r>
          </a:p>
          <a:p>
            <a:pPr rtl="0"/>
            <a:r>
              <a:rPr lang="nl-NL" dirty="0"/>
              <a:t>Van het prijzengeld dat Grunberg won met </a:t>
            </a:r>
            <a:r>
              <a:rPr lang="nl-NL" i="1" dirty="0" err="1"/>
              <a:t>Tirza</a:t>
            </a:r>
            <a:r>
              <a:rPr lang="nl-NL" dirty="0"/>
              <a:t> bekostigde hij in </a:t>
            </a:r>
            <a:r>
              <a:rPr lang="nl-NL" dirty="0">
                <a:hlinkClick r:id="rId43" action="ppaction://hlinkfile" tooltip="2009"/>
              </a:rPr>
              <a:t>2009</a:t>
            </a:r>
            <a:r>
              <a:rPr lang="nl-NL" dirty="0"/>
              <a:t> de vertaling van </a:t>
            </a:r>
            <a:r>
              <a:rPr lang="nl-NL" dirty="0" err="1">
                <a:hlinkClick r:id="rId57" action="ppaction://hlinkfile" tooltip="Heinrich Heine"/>
              </a:rPr>
              <a:t>Heinrich</a:t>
            </a:r>
            <a:r>
              <a:rPr lang="nl-NL" dirty="0">
                <a:hlinkClick r:id="rId57" action="ppaction://hlinkfile" tooltip="Heinrich Heine"/>
              </a:rPr>
              <a:t> </a:t>
            </a:r>
            <a:r>
              <a:rPr lang="nl-NL" dirty="0" err="1">
                <a:hlinkClick r:id="rId57" action="ppaction://hlinkfile" tooltip="Heinrich Heine"/>
              </a:rPr>
              <a:t>Heines</a:t>
            </a:r>
            <a:r>
              <a:rPr lang="nl-NL" dirty="0"/>
              <a:t> </a:t>
            </a:r>
            <a:r>
              <a:rPr lang="nl-NL" i="1" dirty="0"/>
              <a:t>Duitsland, een wintersprookje en andere gedichten</a:t>
            </a:r>
            <a:r>
              <a:rPr lang="nl-NL" dirty="0"/>
              <a:t> (vertaling: </a:t>
            </a:r>
            <a:r>
              <a:rPr lang="nl-NL" dirty="0">
                <a:hlinkClick r:id="rId58" action="ppaction://hlinkfile" tooltip="Peter Verstegen"/>
              </a:rPr>
              <a:t>Peter Verstegen</a:t>
            </a:r>
            <a:r>
              <a:rPr lang="nl-NL" dirty="0"/>
              <a:t>).</a:t>
            </a:r>
          </a:p>
          <a:p>
            <a:pPr rtl="0"/>
            <a:r>
              <a:rPr lang="nl-NL" dirty="0"/>
              <a:t>Sinds </a:t>
            </a:r>
            <a:r>
              <a:rPr lang="nl-NL" dirty="0">
                <a:hlinkClick r:id="rId59" action="ppaction://hlinkfile" tooltip="Juni"/>
              </a:rPr>
              <a:t>juni</a:t>
            </a:r>
            <a:r>
              <a:rPr lang="nl-NL" dirty="0"/>
              <a:t> </a:t>
            </a:r>
            <a:r>
              <a:rPr lang="nl-NL" dirty="0">
                <a:hlinkClick r:id="rId60" action="ppaction://hlinkfile" tooltip="2010"/>
              </a:rPr>
              <a:t>2010</a:t>
            </a:r>
            <a:r>
              <a:rPr lang="nl-NL" dirty="0"/>
              <a:t> verschijnt bij uitgeverij </a:t>
            </a:r>
            <a:r>
              <a:rPr lang="nl-NL" dirty="0" err="1"/>
              <a:t>Ekstreem</a:t>
            </a:r>
            <a:r>
              <a:rPr lang="nl-NL" dirty="0"/>
              <a:t> naar analogie van </a:t>
            </a:r>
            <a:r>
              <a:rPr lang="nl-NL" dirty="0">
                <a:hlinkClick r:id="rId61" action="ppaction://hlinkfile" tooltip="Hermans-magazine"/>
              </a:rPr>
              <a:t>Hermans-magazine</a:t>
            </a:r>
            <a:r>
              <a:rPr lang="nl-NL" dirty="0"/>
              <a:t> het tijdschrift </a:t>
            </a:r>
            <a:r>
              <a:rPr lang="nl-NL" i="1" dirty="0"/>
              <a:t>Blauwe Maandagen</a:t>
            </a:r>
            <a:r>
              <a:rPr lang="nl-NL" dirty="0"/>
              <a:t>, dat is gewijd aan het leven en werk van Arnon Grunberg.</a:t>
            </a:r>
          </a:p>
          <a:p>
            <a:pPr rtl="0"/>
            <a:r>
              <a:rPr lang="nl-NL" dirty="0"/>
              <a:t>Grunberg heeft zijn archief (typoscripten, correspondentie, agenda’s, notitieboekjes, video’s, documentatie- en promotiemateriaal) cadeau gedaan aan zijn bibliograaf Jos </a:t>
            </a:r>
            <a:r>
              <a:rPr lang="nl-NL" dirty="0" err="1"/>
              <a:t>Wuijts</a:t>
            </a:r>
            <a:r>
              <a:rPr lang="nl-NL" dirty="0"/>
              <a:t>. Deze heeft het overgedragen aan de Stichting Archief Arnon Grunberg. Het bestuur van deze stichting bestond in 2011 uit Jos </a:t>
            </a:r>
            <a:r>
              <a:rPr lang="nl-NL" dirty="0" err="1"/>
              <a:t>Wuijts</a:t>
            </a:r>
            <a:r>
              <a:rPr lang="nl-NL" dirty="0"/>
              <a:t> (bibliograaf van Grunberg), Johannes van der Sluis (secretaris van Grunberg), </a:t>
            </a:r>
            <a:r>
              <a:rPr lang="nl-NL" dirty="0">
                <a:hlinkClick r:id="rId62" action="ppaction://hlinkfile" tooltip="Vic van de Reijt"/>
              </a:rPr>
              <a:t>Vic van de </a:t>
            </a:r>
            <a:r>
              <a:rPr lang="nl-NL" dirty="0" err="1">
                <a:hlinkClick r:id="rId62" action="ppaction://hlinkfile" tooltip="Vic van de Reijt"/>
              </a:rPr>
              <a:t>Reijt</a:t>
            </a:r>
            <a:r>
              <a:rPr lang="nl-NL" dirty="0"/>
              <a:t> (Grunbergs uitgever bij </a:t>
            </a:r>
            <a:r>
              <a:rPr lang="nl-NL" dirty="0" err="1">
                <a:hlinkClick r:id="rId9" action="ppaction://hlinkfile" tooltip="Nijgh &amp; Van Ditmar"/>
              </a:rPr>
              <a:t>Nijgh</a:t>
            </a:r>
            <a:r>
              <a:rPr lang="nl-NL" dirty="0">
                <a:hlinkClick r:id="rId9" action="ppaction://hlinkfile" tooltip="Nijgh &amp; Van Ditmar"/>
              </a:rPr>
              <a:t> &amp; Van </a:t>
            </a:r>
            <a:r>
              <a:rPr lang="nl-NL" dirty="0" err="1">
                <a:hlinkClick r:id="rId9" action="ppaction://hlinkfile" tooltip="Nijgh &amp; Van Ditmar"/>
              </a:rPr>
              <a:t>Ditmar</a:t>
            </a:r>
            <a:r>
              <a:rPr lang="nl-NL" dirty="0"/>
              <a:t>) en </a:t>
            </a:r>
            <a:r>
              <a:rPr lang="nl-NL" dirty="0" err="1"/>
              <a:t>Garrelt</a:t>
            </a:r>
            <a:r>
              <a:rPr lang="nl-NL" dirty="0"/>
              <a:t> Verhoeven (hoofdconservator Bijzondere Collecties Universiteit van Amsterdam). In </a:t>
            </a:r>
            <a:r>
              <a:rPr lang="nl-NL" dirty="0">
                <a:hlinkClick r:id="rId63" action="ppaction://hlinkfile" tooltip="Maart"/>
              </a:rPr>
              <a:t>maart</a:t>
            </a:r>
            <a:r>
              <a:rPr lang="nl-NL" dirty="0"/>
              <a:t> </a:t>
            </a:r>
            <a:r>
              <a:rPr lang="nl-NL" dirty="0">
                <a:hlinkClick r:id="rId64" action="ppaction://hlinkfile" tooltip="2011"/>
              </a:rPr>
              <a:t>2011</a:t>
            </a:r>
            <a:r>
              <a:rPr lang="nl-NL" dirty="0"/>
              <a:t> heeft de stichting het archief in bruikleen heeft gegeven aan de afdeling Bijzondere Collecties van de universiteitsbibliotheek van de </a:t>
            </a:r>
            <a:r>
              <a:rPr lang="nl-NL" dirty="0">
                <a:hlinkClick r:id="rId65" action="ppaction://hlinkfile" tooltip="Universiteit van Amsterdam"/>
              </a:rPr>
              <a:t>Universiteit van Amsterdam</a:t>
            </a:r>
            <a:r>
              <a:rPr lang="nl-NL" dirty="0"/>
              <a:t>.</a:t>
            </a:r>
            <a:r>
              <a:rPr lang="nl-NL" baseline="30000" dirty="0">
                <a:hlinkClick r:id="" action="ppaction://hlinkfile"/>
              </a:rPr>
              <a:t>[7]</a:t>
            </a:r>
            <a:endParaRPr lang="nl-NL" dirty="0"/>
          </a:p>
          <a:p>
            <a:pPr rtl="0"/>
            <a:r>
              <a:rPr lang="nl-NL" dirty="0"/>
              <a:t>Arnon Grunberg schreef het </a:t>
            </a:r>
            <a:r>
              <a:rPr lang="nl-NL" dirty="0">
                <a:hlinkClick r:id="rId66" action="ppaction://hlinkfile" tooltip="Groot Dictee der Nederlandse Taal"/>
              </a:rPr>
              <a:t>Groot Dictee der Nederlandse Taal</a:t>
            </a:r>
            <a:r>
              <a:rPr lang="nl-NL" dirty="0"/>
              <a:t> van </a:t>
            </a:r>
            <a:r>
              <a:rPr lang="nl-NL" dirty="0">
                <a:hlinkClick r:id="rId64" action="ppaction://hlinkfile" tooltip="2011"/>
              </a:rPr>
              <a:t>2011</a:t>
            </a:r>
            <a:r>
              <a:rPr lang="nl-NL" dirty="0"/>
              <a:t> en nam Sigmund Freud als thema. </a:t>
            </a:r>
            <a:r>
              <a:rPr lang="nl-NL" i="1" dirty="0"/>
              <a:t>Zelfverminking</a:t>
            </a:r>
            <a:r>
              <a:rPr lang="nl-NL" dirty="0"/>
              <a:t> was de titel van zijn dictee</a:t>
            </a:r>
            <a:r>
              <a:rPr lang="nl-NL" baseline="30000" dirty="0">
                <a:hlinkClick r:id="" action="ppaction://hlinkfile"/>
              </a:rPr>
              <a:t>[8]</a:t>
            </a:r>
            <a:r>
              <a:rPr lang="nl-NL" dirty="0"/>
              <a:t> dat door velen als te gemakkelijk werd beschouwd en door dicteefanaten zelfs als een belediging van de dicteetraditie.</a:t>
            </a:r>
            <a:r>
              <a:rPr lang="nl-NL" baseline="30000" dirty="0">
                <a:hlinkClick r:id="rId67" action="ppaction://hlinkfile" tooltip="Wikipedia:Bronvermelding"/>
              </a:rPr>
              <a:t>[bron?]</a:t>
            </a:r>
            <a:endParaRPr lang="nl-NL" dirty="0"/>
          </a:p>
          <a:p>
            <a:pPr rtl="0"/>
            <a:r>
              <a:rPr lang="nl-NL" b="1" dirty="0"/>
              <a:t>[</a:t>
            </a:r>
            <a:r>
              <a:rPr lang="nl-NL" b="1" dirty="0">
                <a:hlinkClick r:id="rId68" action="ppaction://hlinkfile" tooltip="Bewerk dit kopje: Prijzen"/>
              </a:rPr>
              <a:t>bewerken</a:t>
            </a:r>
            <a:r>
              <a:rPr lang="nl-NL" b="1" dirty="0"/>
              <a:t>] Prijzen</a:t>
            </a:r>
          </a:p>
          <a:p>
            <a:pPr rtl="0"/>
            <a:r>
              <a:rPr lang="nl-NL" dirty="0">
                <a:effectLst/>
              </a:rPr>
              <a:t>1994 - </a:t>
            </a:r>
            <a:r>
              <a:rPr lang="nl-NL" dirty="0">
                <a:effectLst/>
                <a:hlinkClick r:id="rId69" action="ppaction://hlinkfile" tooltip="Rabobank Lenteprijs voor Literatuur"/>
              </a:rPr>
              <a:t>Rabobank Lenteprijs voor Literatuur</a:t>
            </a:r>
            <a:r>
              <a:rPr lang="nl-NL" dirty="0">
                <a:effectLst/>
              </a:rPr>
              <a:t> voor </a:t>
            </a:r>
            <a:r>
              <a:rPr lang="nl-NL" i="1" dirty="0">
                <a:effectLst/>
              </a:rPr>
              <a:t>Tina</a:t>
            </a:r>
            <a:endParaRPr lang="nl-NL" dirty="0">
              <a:effectLst/>
            </a:endParaRPr>
          </a:p>
          <a:p>
            <a:pPr rtl="0"/>
            <a:r>
              <a:rPr lang="nl-NL" dirty="0">
                <a:effectLst/>
              </a:rPr>
              <a:t>1994 - </a:t>
            </a:r>
            <a:r>
              <a:rPr lang="nl-NL" dirty="0">
                <a:effectLst/>
                <a:hlinkClick r:id="rId11" action="ppaction://hlinkfile" tooltip="Anton Wachterprijs"/>
              </a:rPr>
              <a:t>Anton </a:t>
            </a:r>
            <a:r>
              <a:rPr lang="nl-NL" dirty="0" err="1">
                <a:effectLst/>
                <a:hlinkClick r:id="rId11" action="ppaction://hlinkfile" tooltip="Anton Wachterprijs"/>
              </a:rPr>
              <a:t>Wachterprijs</a:t>
            </a:r>
            <a:r>
              <a:rPr lang="nl-NL" dirty="0">
                <a:effectLst/>
              </a:rPr>
              <a:t> voor </a:t>
            </a:r>
            <a:r>
              <a:rPr lang="nl-NL" i="1" dirty="0">
                <a:effectLst/>
              </a:rPr>
              <a:t>Blauwe maandagen</a:t>
            </a:r>
            <a:endParaRPr lang="nl-NL" dirty="0">
              <a:effectLst/>
            </a:endParaRPr>
          </a:p>
          <a:p>
            <a:pPr rtl="0"/>
            <a:r>
              <a:rPr lang="nl-NL" dirty="0">
                <a:effectLst/>
              </a:rPr>
              <a:t>1996 - </a:t>
            </a:r>
            <a:r>
              <a:rPr lang="nl-NL" dirty="0">
                <a:effectLst/>
                <a:hlinkClick r:id="rId12" action="ppaction://hlinkfile" tooltip="Gouden Ezelsoor"/>
              </a:rPr>
              <a:t>Gouden Ezelsoor</a:t>
            </a:r>
            <a:r>
              <a:rPr lang="nl-NL" dirty="0">
                <a:effectLst/>
              </a:rPr>
              <a:t> voor </a:t>
            </a:r>
            <a:r>
              <a:rPr lang="nl-NL" i="1" dirty="0">
                <a:effectLst/>
              </a:rPr>
              <a:t>Blauwe maandagen</a:t>
            </a:r>
            <a:endParaRPr lang="nl-NL" dirty="0">
              <a:effectLst/>
            </a:endParaRPr>
          </a:p>
          <a:p>
            <a:pPr rtl="0"/>
            <a:r>
              <a:rPr lang="nl-NL" dirty="0">
                <a:effectLst/>
              </a:rPr>
              <a:t>1998 - </a:t>
            </a:r>
            <a:r>
              <a:rPr lang="nl-NL" dirty="0">
                <a:effectLst/>
                <a:hlinkClick r:id="rId17" action="ppaction://hlinkfile" tooltip="Charlotte Köhler Stipendium"/>
              </a:rPr>
              <a:t>Charlotte </a:t>
            </a:r>
            <a:r>
              <a:rPr lang="nl-NL" dirty="0" err="1">
                <a:effectLst/>
                <a:hlinkClick r:id="rId17" action="ppaction://hlinkfile" tooltip="Charlotte Köhler Stipendium"/>
              </a:rPr>
              <a:t>Köhler</a:t>
            </a:r>
            <a:r>
              <a:rPr lang="nl-NL" dirty="0">
                <a:effectLst/>
                <a:hlinkClick r:id="rId17" action="ppaction://hlinkfile" tooltip="Charlotte Köhler Stipendium"/>
              </a:rPr>
              <a:t> Stipendium</a:t>
            </a:r>
            <a:r>
              <a:rPr lang="nl-NL" dirty="0">
                <a:effectLst/>
              </a:rPr>
              <a:t> voor </a:t>
            </a:r>
            <a:r>
              <a:rPr lang="nl-NL" i="1" dirty="0">
                <a:effectLst/>
              </a:rPr>
              <a:t>De troost van de slapstick</a:t>
            </a:r>
            <a:endParaRPr lang="nl-NL" dirty="0">
              <a:effectLst/>
            </a:endParaRPr>
          </a:p>
          <a:p>
            <a:pPr rtl="0"/>
            <a:r>
              <a:rPr lang="nl-NL" dirty="0">
                <a:effectLst/>
              </a:rPr>
              <a:t>2000 - </a:t>
            </a:r>
            <a:r>
              <a:rPr lang="nl-NL" dirty="0">
                <a:effectLst/>
                <a:hlinkClick r:id="rId70" action="ppaction://hlinkfile" tooltip="AKO-Literatuurprijs"/>
              </a:rPr>
              <a:t>AKO-Literatuurprijs</a:t>
            </a:r>
            <a:r>
              <a:rPr lang="nl-NL" dirty="0">
                <a:effectLst/>
              </a:rPr>
              <a:t> voor </a:t>
            </a:r>
            <a:r>
              <a:rPr lang="nl-NL" i="1" dirty="0">
                <a:effectLst/>
              </a:rPr>
              <a:t>Fantoompijn</a:t>
            </a:r>
            <a:endParaRPr lang="nl-NL" dirty="0">
              <a:effectLst/>
            </a:endParaRPr>
          </a:p>
          <a:p>
            <a:pPr rtl="0"/>
            <a:r>
              <a:rPr lang="nl-NL" dirty="0">
                <a:effectLst/>
              </a:rPr>
              <a:t>2000 - </a:t>
            </a:r>
            <a:r>
              <a:rPr lang="nl-NL" dirty="0">
                <a:effectLst/>
                <a:hlinkClick r:id="rId11" action="ppaction://hlinkfile" tooltip="Anton Wachterprijs"/>
              </a:rPr>
              <a:t>Anton </a:t>
            </a:r>
            <a:r>
              <a:rPr lang="nl-NL" dirty="0" err="1">
                <a:effectLst/>
                <a:hlinkClick r:id="rId11" action="ppaction://hlinkfile" tooltip="Anton Wachterprijs"/>
              </a:rPr>
              <a:t>Wachterprijs</a:t>
            </a:r>
            <a:r>
              <a:rPr lang="nl-NL" dirty="0">
                <a:effectLst/>
              </a:rPr>
              <a:t> voor </a:t>
            </a:r>
            <a:r>
              <a:rPr lang="nl-NL" i="1" dirty="0">
                <a:effectLst/>
              </a:rPr>
              <a:t>De geschiedenis van mijn kaalheid</a:t>
            </a:r>
            <a:r>
              <a:rPr lang="nl-NL" dirty="0">
                <a:effectLst/>
              </a:rPr>
              <a:t> als '</a:t>
            </a:r>
            <a:r>
              <a:rPr lang="nl-NL" dirty="0" err="1">
                <a:effectLst/>
              </a:rPr>
              <a:t>Marek</a:t>
            </a:r>
            <a:r>
              <a:rPr lang="nl-NL" dirty="0">
                <a:effectLst/>
              </a:rPr>
              <a:t> van der Jagt'</a:t>
            </a:r>
          </a:p>
          <a:p>
            <a:pPr rtl="0"/>
            <a:r>
              <a:rPr lang="nl-NL" dirty="0">
                <a:effectLst/>
              </a:rPr>
              <a:t>2002 - </a:t>
            </a:r>
            <a:r>
              <a:rPr lang="nl-NL" dirty="0">
                <a:effectLst/>
                <a:hlinkClick r:id="rId21" action="ppaction://hlinkfile" tooltip="Gouden Uil"/>
              </a:rPr>
              <a:t>Gouden Uil</a:t>
            </a:r>
            <a:r>
              <a:rPr lang="nl-NL" dirty="0">
                <a:effectLst/>
              </a:rPr>
              <a:t> voor </a:t>
            </a:r>
            <a:r>
              <a:rPr lang="nl-NL" i="1" dirty="0">
                <a:effectLst/>
              </a:rPr>
              <a:t>De Mensheid zij geprezen, Lof der zotheid 2001'</a:t>
            </a:r>
            <a:endParaRPr lang="nl-NL" dirty="0">
              <a:effectLst/>
            </a:endParaRPr>
          </a:p>
          <a:p>
            <a:pPr rtl="0"/>
            <a:r>
              <a:rPr lang="nl-NL" dirty="0">
                <a:effectLst/>
              </a:rPr>
              <a:t>2004 - </a:t>
            </a:r>
            <a:r>
              <a:rPr lang="nl-NL" dirty="0">
                <a:effectLst/>
                <a:hlinkClick r:id="rId20" action="ppaction://hlinkfile" tooltip="AKO Literatuurprijs"/>
              </a:rPr>
              <a:t>AKO Literatuurprijs</a:t>
            </a:r>
            <a:r>
              <a:rPr lang="nl-NL" dirty="0">
                <a:effectLst/>
              </a:rPr>
              <a:t> voor </a:t>
            </a:r>
            <a:r>
              <a:rPr lang="nl-NL" i="1" dirty="0">
                <a:effectLst/>
                <a:hlinkClick r:id="rId23" action="ppaction://hlinkfile" tooltip="De asielzoeker"/>
              </a:rPr>
              <a:t>De asielzoeker</a:t>
            </a:r>
            <a:endParaRPr lang="nl-NL" dirty="0">
              <a:effectLst/>
            </a:endParaRPr>
          </a:p>
          <a:p>
            <a:pPr rtl="0"/>
            <a:r>
              <a:rPr lang="nl-NL" dirty="0">
                <a:effectLst/>
              </a:rPr>
              <a:t>2004 - </a:t>
            </a:r>
            <a:r>
              <a:rPr lang="nl-NL" dirty="0">
                <a:effectLst/>
                <a:hlinkClick r:id="rId71" action="ppaction://hlinkfile" tooltip="F. Bordewijkprijs"/>
              </a:rPr>
              <a:t>F. Bordewijkprijs</a:t>
            </a:r>
            <a:r>
              <a:rPr lang="nl-NL" dirty="0">
                <a:effectLst/>
              </a:rPr>
              <a:t> voor </a:t>
            </a:r>
            <a:r>
              <a:rPr lang="nl-NL" i="1" dirty="0">
                <a:effectLst/>
                <a:hlinkClick r:id="rId23" action="ppaction://hlinkfile" tooltip="De asielzoeker"/>
              </a:rPr>
              <a:t>De asielzoeker</a:t>
            </a:r>
            <a:endParaRPr lang="nl-NL" dirty="0">
              <a:effectLst/>
            </a:endParaRPr>
          </a:p>
          <a:p>
            <a:pPr rtl="0"/>
            <a:r>
              <a:rPr lang="nl-NL" dirty="0">
                <a:effectLst/>
              </a:rPr>
              <a:t>2007 - </a:t>
            </a:r>
            <a:r>
              <a:rPr lang="nl-NL" dirty="0">
                <a:effectLst/>
                <a:hlinkClick r:id="rId21" action="ppaction://hlinkfile" tooltip="Gouden Uil"/>
              </a:rPr>
              <a:t>Gouden Uil</a:t>
            </a:r>
            <a:r>
              <a:rPr lang="nl-NL" dirty="0">
                <a:effectLst/>
              </a:rPr>
              <a:t> voor </a:t>
            </a:r>
            <a:r>
              <a:rPr lang="nl-NL" i="1" dirty="0" err="1">
                <a:effectLst/>
              </a:rPr>
              <a:t>Tirza</a:t>
            </a:r>
            <a:endParaRPr lang="nl-NL" dirty="0">
              <a:effectLst/>
            </a:endParaRPr>
          </a:p>
          <a:p>
            <a:pPr rtl="0"/>
            <a:r>
              <a:rPr lang="nl-NL" dirty="0">
                <a:effectLst/>
              </a:rPr>
              <a:t>2007 - </a:t>
            </a:r>
            <a:r>
              <a:rPr lang="nl-NL" sz="1200" kern="1200" dirty="0">
                <a:solidFill>
                  <a:schemeClr val="tx1"/>
                </a:solidFill>
                <a:effectLst/>
                <a:latin typeface="+mn-lt"/>
                <a:ea typeface="+mn-ea"/>
                <a:cs typeface="+mn-cs"/>
                <a:hlinkClick r:id="rId72" action="ppaction://hlinkfile" tooltip="Libris-literatuurprijs (de pagina bestaat niet)"/>
              </a:rPr>
              <a:t>Libris-literatuurprijs</a:t>
            </a:r>
            <a:r>
              <a:rPr lang="nl-NL" dirty="0">
                <a:effectLst/>
              </a:rPr>
              <a:t> voor </a:t>
            </a:r>
            <a:r>
              <a:rPr lang="nl-NL" i="1" dirty="0" err="1">
                <a:effectLst/>
              </a:rPr>
              <a:t>Tirza</a:t>
            </a:r>
            <a:endParaRPr lang="nl-NL" dirty="0">
              <a:effectLst/>
            </a:endParaRPr>
          </a:p>
          <a:p>
            <a:pPr rtl="0"/>
            <a:r>
              <a:rPr lang="nl-NL" dirty="0">
                <a:effectLst/>
              </a:rPr>
              <a:t>2009 - </a:t>
            </a:r>
            <a:r>
              <a:rPr lang="nl-NL" dirty="0">
                <a:effectLst/>
                <a:hlinkClick r:id="rId73" action="ppaction://hlinkfile" tooltip="Constantijn Huygensprijs"/>
              </a:rPr>
              <a:t>Constantijn Huygensprijs</a:t>
            </a:r>
            <a:r>
              <a:rPr lang="nl-NL" dirty="0">
                <a:effectLst/>
              </a:rPr>
              <a:t> voor zijn oeuvre.</a:t>
            </a:r>
          </a:p>
          <a:p>
            <a:pPr rtl="0"/>
            <a:r>
              <a:rPr lang="nl-NL" dirty="0">
                <a:effectLst/>
              </a:rPr>
              <a:t>2010 - </a:t>
            </a:r>
            <a:r>
              <a:rPr lang="nl-NL" dirty="0">
                <a:effectLst/>
                <a:hlinkClick r:id="rId74" action="ppaction://hlinkfile" tooltip="Frans Kellendonkprijs"/>
              </a:rPr>
              <a:t>Frans Kellendonkprijs</a:t>
            </a:r>
            <a:r>
              <a:rPr lang="nl-NL" dirty="0">
                <a:effectLst/>
              </a:rPr>
              <a:t> voor zijn oeuvre.</a:t>
            </a:r>
          </a:p>
          <a:p>
            <a:pPr rtl="0"/>
            <a:r>
              <a:rPr lang="nl-NL" dirty="0">
                <a:effectLst/>
              </a:rPr>
              <a:t>2011 - </a:t>
            </a:r>
            <a:r>
              <a:rPr lang="nl-NL" dirty="0">
                <a:effectLst/>
                <a:hlinkClick r:id="rId75" action="ppaction://hlinkfile" tooltip="KANTL"/>
              </a:rPr>
              <a:t>KANTL</a:t>
            </a:r>
            <a:r>
              <a:rPr lang="nl-NL" dirty="0">
                <a:effectLst/>
              </a:rPr>
              <a:t>-prijs voor proza voor </a:t>
            </a:r>
            <a:r>
              <a:rPr lang="nl-NL" i="1" dirty="0" err="1">
                <a:effectLst/>
              </a:rPr>
              <a:t>Tirza</a:t>
            </a:r>
            <a:endParaRPr lang="nl-NL" dirty="0">
              <a:effectLst/>
            </a:endParaRPr>
          </a:p>
          <a:p>
            <a:endParaRPr lang="nl-NL" dirty="0"/>
          </a:p>
        </p:txBody>
      </p:sp>
      <p:sp>
        <p:nvSpPr>
          <p:cNvPr id="4" name="Tijdelijke aanduiding voor dianummer 3"/>
          <p:cNvSpPr>
            <a:spLocks noGrp="1"/>
          </p:cNvSpPr>
          <p:nvPr>
            <p:ph type="sldNum" sz="quarter" idx="10"/>
          </p:nvPr>
        </p:nvSpPr>
        <p:spPr/>
        <p:txBody>
          <a:bodyPr/>
          <a:lstStyle/>
          <a:p>
            <a:fld id="{E7D944C5-8B62-4482-8226-967D42B9E447}" type="slidenum">
              <a:rPr lang="nl-NL" smtClean="0"/>
              <a:t>12</a:t>
            </a:fld>
            <a:endParaRPr lang="nl-NL"/>
          </a:p>
        </p:txBody>
      </p:sp>
    </p:spTree>
    <p:extLst>
      <p:ext uri="{BB962C8B-B14F-4D97-AF65-F5344CB8AC3E}">
        <p14:creationId xmlns:p14="http://schemas.microsoft.com/office/powerpoint/2010/main" val="1081883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5F891D0C-C237-4D21-811A-36FD8C44BE52}" type="datetimeFigureOut">
              <a:rPr lang="nl-NL" smtClean="0"/>
              <a:t>17-10-2022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3CA8C0E-5A90-4E2E-906B-16AFB7357861}" type="slidenum">
              <a:rPr lang="nl-NL" smtClean="0"/>
              <a:t>‹nr.›</a:t>
            </a:fld>
            <a:endParaRPr lang="nl-NL"/>
          </a:p>
        </p:txBody>
      </p:sp>
    </p:spTree>
    <p:extLst>
      <p:ext uri="{BB962C8B-B14F-4D97-AF65-F5344CB8AC3E}">
        <p14:creationId xmlns:p14="http://schemas.microsoft.com/office/powerpoint/2010/main" val="715136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5F891D0C-C237-4D21-811A-36FD8C44BE52}" type="datetimeFigureOut">
              <a:rPr lang="nl-NL" smtClean="0"/>
              <a:t>17-10-2022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3CA8C0E-5A90-4E2E-906B-16AFB7357861}" type="slidenum">
              <a:rPr lang="nl-NL" smtClean="0"/>
              <a:t>‹nr.›</a:t>
            </a:fld>
            <a:endParaRPr lang="nl-NL"/>
          </a:p>
        </p:txBody>
      </p:sp>
    </p:spTree>
    <p:extLst>
      <p:ext uri="{BB962C8B-B14F-4D97-AF65-F5344CB8AC3E}">
        <p14:creationId xmlns:p14="http://schemas.microsoft.com/office/powerpoint/2010/main" val="245721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5F891D0C-C237-4D21-811A-36FD8C44BE52}" type="datetimeFigureOut">
              <a:rPr lang="nl-NL" smtClean="0"/>
              <a:t>17-10-2022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3CA8C0E-5A90-4E2E-906B-16AFB7357861}" type="slidenum">
              <a:rPr lang="nl-NL" smtClean="0"/>
              <a:t>‹nr.›</a:t>
            </a:fld>
            <a:endParaRPr lang="nl-NL"/>
          </a:p>
        </p:txBody>
      </p:sp>
    </p:spTree>
    <p:extLst>
      <p:ext uri="{BB962C8B-B14F-4D97-AF65-F5344CB8AC3E}">
        <p14:creationId xmlns:p14="http://schemas.microsoft.com/office/powerpoint/2010/main" val="3300141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5F891D0C-C237-4D21-811A-36FD8C44BE52}" type="datetimeFigureOut">
              <a:rPr lang="nl-NL" smtClean="0"/>
              <a:t>17-10-2022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3CA8C0E-5A90-4E2E-906B-16AFB7357861}" type="slidenum">
              <a:rPr lang="nl-NL" smtClean="0"/>
              <a:t>‹nr.›</a:t>
            </a:fld>
            <a:endParaRPr lang="nl-NL"/>
          </a:p>
        </p:txBody>
      </p:sp>
    </p:spTree>
    <p:extLst>
      <p:ext uri="{BB962C8B-B14F-4D97-AF65-F5344CB8AC3E}">
        <p14:creationId xmlns:p14="http://schemas.microsoft.com/office/powerpoint/2010/main" val="2760895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5F891D0C-C237-4D21-811A-36FD8C44BE52}" type="datetimeFigureOut">
              <a:rPr lang="nl-NL" smtClean="0"/>
              <a:t>17-10-2022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3CA8C0E-5A90-4E2E-906B-16AFB7357861}" type="slidenum">
              <a:rPr lang="nl-NL" smtClean="0"/>
              <a:t>‹nr.›</a:t>
            </a:fld>
            <a:endParaRPr lang="nl-NL"/>
          </a:p>
        </p:txBody>
      </p:sp>
    </p:spTree>
    <p:extLst>
      <p:ext uri="{BB962C8B-B14F-4D97-AF65-F5344CB8AC3E}">
        <p14:creationId xmlns:p14="http://schemas.microsoft.com/office/powerpoint/2010/main" val="3445470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5F891D0C-C237-4D21-811A-36FD8C44BE52}" type="datetimeFigureOut">
              <a:rPr lang="nl-NL" smtClean="0"/>
              <a:t>17-10-2022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3CA8C0E-5A90-4E2E-906B-16AFB7357861}" type="slidenum">
              <a:rPr lang="nl-NL" smtClean="0"/>
              <a:t>‹nr.›</a:t>
            </a:fld>
            <a:endParaRPr lang="nl-NL"/>
          </a:p>
        </p:txBody>
      </p:sp>
    </p:spTree>
    <p:extLst>
      <p:ext uri="{BB962C8B-B14F-4D97-AF65-F5344CB8AC3E}">
        <p14:creationId xmlns:p14="http://schemas.microsoft.com/office/powerpoint/2010/main" val="1395920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5F891D0C-C237-4D21-811A-36FD8C44BE52}" type="datetimeFigureOut">
              <a:rPr lang="nl-NL" smtClean="0"/>
              <a:t>17-10-2022</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93CA8C0E-5A90-4E2E-906B-16AFB7357861}" type="slidenum">
              <a:rPr lang="nl-NL" smtClean="0"/>
              <a:t>‹nr.›</a:t>
            </a:fld>
            <a:endParaRPr lang="nl-NL"/>
          </a:p>
        </p:txBody>
      </p:sp>
    </p:spTree>
    <p:extLst>
      <p:ext uri="{BB962C8B-B14F-4D97-AF65-F5344CB8AC3E}">
        <p14:creationId xmlns:p14="http://schemas.microsoft.com/office/powerpoint/2010/main" val="4270043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5F891D0C-C237-4D21-811A-36FD8C44BE52}" type="datetimeFigureOut">
              <a:rPr lang="nl-NL" smtClean="0"/>
              <a:t>17-10-2022</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93CA8C0E-5A90-4E2E-906B-16AFB7357861}" type="slidenum">
              <a:rPr lang="nl-NL" smtClean="0"/>
              <a:t>‹nr.›</a:t>
            </a:fld>
            <a:endParaRPr lang="nl-NL"/>
          </a:p>
        </p:txBody>
      </p:sp>
    </p:spTree>
    <p:extLst>
      <p:ext uri="{BB962C8B-B14F-4D97-AF65-F5344CB8AC3E}">
        <p14:creationId xmlns:p14="http://schemas.microsoft.com/office/powerpoint/2010/main" val="1652188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5F891D0C-C237-4D21-811A-36FD8C44BE52}" type="datetimeFigureOut">
              <a:rPr lang="nl-NL" smtClean="0"/>
              <a:t>17-10-2022</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93CA8C0E-5A90-4E2E-906B-16AFB7357861}" type="slidenum">
              <a:rPr lang="nl-NL" smtClean="0"/>
              <a:t>‹nr.›</a:t>
            </a:fld>
            <a:endParaRPr lang="nl-NL"/>
          </a:p>
        </p:txBody>
      </p:sp>
    </p:spTree>
    <p:extLst>
      <p:ext uri="{BB962C8B-B14F-4D97-AF65-F5344CB8AC3E}">
        <p14:creationId xmlns:p14="http://schemas.microsoft.com/office/powerpoint/2010/main" val="1256038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5F891D0C-C237-4D21-811A-36FD8C44BE52}" type="datetimeFigureOut">
              <a:rPr lang="nl-NL" smtClean="0"/>
              <a:t>17-10-2022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3CA8C0E-5A90-4E2E-906B-16AFB7357861}" type="slidenum">
              <a:rPr lang="nl-NL" smtClean="0"/>
              <a:t>‹nr.›</a:t>
            </a:fld>
            <a:endParaRPr lang="nl-NL"/>
          </a:p>
        </p:txBody>
      </p:sp>
    </p:spTree>
    <p:extLst>
      <p:ext uri="{BB962C8B-B14F-4D97-AF65-F5344CB8AC3E}">
        <p14:creationId xmlns:p14="http://schemas.microsoft.com/office/powerpoint/2010/main" val="613163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5F891D0C-C237-4D21-811A-36FD8C44BE52}" type="datetimeFigureOut">
              <a:rPr lang="nl-NL" smtClean="0"/>
              <a:t>17-10-2022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3CA8C0E-5A90-4E2E-906B-16AFB7357861}" type="slidenum">
              <a:rPr lang="nl-NL" smtClean="0"/>
              <a:t>‹nr.›</a:t>
            </a:fld>
            <a:endParaRPr lang="nl-NL"/>
          </a:p>
        </p:txBody>
      </p:sp>
    </p:spTree>
    <p:extLst>
      <p:ext uri="{BB962C8B-B14F-4D97-AF65-F5344CB8AC3E}">
        <p14:creationId xmlns:p14="http://schemas.microsoft.com/office/powerpoint/2010/main" val="3925740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891D0C-C237-4D21-811A-36FD8C44BE52}" type="datetimeFigureOut">
              <a:rPr lang="nl-NL" smtClean="0"/>
              <a:t>17-10-2022</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CA8C0E-5A90-4E2E-906B-16AFB7357861}" type="slidenum">
              <a:rPr lang="nl-NL" smtClean="0"/>
              <a:t>‹nr.›</a:t>
            </a:fld>
            <a:endParaRPr lang="nl-NL"/>
          </a:p>
        </p:txBody>
      </p:sp>
    </p:spTree>
    <p:extLst>
      <p:ext uri="{BB962C8B-B14F-4D97-AF65-F5344CB8AC3E}">
        <p14:creationId xmlns:p14="http://schemas.microsoft.com/office/powerpoint/2010/main" val="2906466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tirza.n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arnongrunberg.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332657"/>
            <a:ext cx="7772400" cy="1296143"/>
          </a:xfrm>
        </p:spPr>
        <p:txBody>
          <a:bodyPr/>
          <a:lstStyle/>
          <a:p>
            <a:r>
              <a:rPr lang="nl-NL" dirty="0" err="1"/>
              <a:t>Tirza</a:t>
            </a:r>
            <a:r>
              <a:rPr lang="nl-NL" dirty="0"/>
              <a:t>: Boek en verfilming</a:t>
            </a:r>
          </a:p>
        </p:txBody>
      </p:sp>
      <p:sp>
        <p:nvSpPr>
          <p:cNvPr id="3" name="Ondertitel 2"/>
          <p:cNvSpPr>
            <a:spLocks noGrp="1"/>
          </p:cNvSpPr>
          <p:nvPr>
            <p:ph type="subTitle" idx="1"/>
          </p:nvPr>
        </p:nvSpPr>
        <p:spPr/>
        <p:txBody>
          <a:bodyPr/>
          <a:lstStyle/>
          <a:p>
            <a:r>
              <a:rPr lang="nl-NL" dirty="0" err="1"/>
              <a:t>Tirza</a:t>
            </a:r>
            <a:r>
              <a:rPr lang="nl-NL" dirty="0"/>
              <a:t> </a:t>
            </a:r>
          </a:p>
        </p:txBody>
      </p:sp>
      <p:pic>
        <p:nvPicPr>
          <p:cNvPr id="1026" name="Picture 2" descr="C:\Documents and Settings\Wim\Mijn documenten\Mijn afbeeldingen\3095_Grunberg%20Tirza%20filmeditie%20l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4699" y="1628800"/>
            <a:ext cx="4392488" cy="50975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5191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Grunberg regisseert en provoceert</a:t>
            </a:r>
          </a:p>
        </p:txBody>
      </p:sp>
      <p:sp>
        <p:nvSpPr>
          <p:cNvPr id="3" name="Tijdelijke aanduiding voor inhoud 2"/>
          <p:cNvSpPr>
            <a:spLocks noGrp="1"/>
          </p:cNvSpPr>
          <p:nvPr>
            <p:ph idx="1"/>
          </p:nvPr>
        </p:nvSpPr>
        <p:spPr>
          <a:xfrm>
            <a:off x="457200" y="1268761"/>
            <a:ext cx="8229600" cy="4536504"/>
          </a:xfrm>
        </p:spPr>
        <p:txBody>
          <a:bodyPr>
            <a:noAutofit/>
          </a:bodyPr>
          <a:lstStyle/>
          <a:p>
            <a:r>
              <a:rPr lang="nl-NL" sz="1400" b="1" dirty="0"/>
              <a:t>NRC Handelsblad, 27 oktober 2000</a:t>
            </a:r>
            <a:br>
              <a:rPr lang="nl-NL" sz="1400" b="1" dirty="0"/>
            </a:br>
            <a:endParaRPr lang="nl-NL" sz="1400" b="1" dirty="0"/>
          </a:p>
          <a:p>
            <a:r>
              <a:rPr lang="nl-NL" sz="1400" b="1" dirty="0"/>
              <a:t>De rechten van een schrijver </a:t>
            </a:r>
          </a:p>
          <a:p>
            <a:r>
              <a:rPr lang="nl-NL" sz="1400" b="1" dirty="0"/>
              <a:t>Prijzen niet zelf in ontvangst te nemen, maar zijn uitgever te sturen of een ver familielid </a:t>
            </a:r>
          </a:p>
          <a:p>
            <a:r>
              <a:rPr lang="nl-NL" sz="1400" b="1" dirty="0"/>
              <a:t>De waarheid naar zijn hand zetten </a:t>
            </a:r>
          </a:p>
          <a:p>
            <a:r>
              <a:rPr lang="nl-NL" sz="1400" b="1" dirty="0"/>
              <a:t>Te zwijgen </a:t>
            </a:r>
          </a:p>
          <a:p>
            <a:r>
              <a:rPr lang="nl-NL" sz="1400" b="1" dirty="0"/>
              <a:t>Zoveel te schrijven als hij zelf wil </a:t>
            </a:r>
          </a:p>
          <a:p>
            <a:r>
              <a:rPr lang="nl-NL" sz="1400" b="1" dirty="0"/>
              <a:t>Geen verantwoording af te leggen over zijn eigen leven </a:t>
            </a:r>
          </a:p>
          <a:p>
            <a:r>
              <a:rPr lang="nl-NL" sz="1400" b="1" dirty="0"/>
              <a:t>Met geld te smijten of juist heel gierig te zijn </a:t>
            </a:r>
          </a:p>
          <a:p>
            <a:r>
              <a:rPr lang="nl-NL" sz="1400" b="1" dirty="0"/>
              <a:t>Wat een schrijver te zeggen heeft staat in zijn boeken. Interviews verhouden zich tot zijn werk, zoals vieze onderbroeken tot seks </a:t>
            </a:r>
          </a:p>
          <a:p>
            <a:r>
              <a:rPr lang="nl-NL" sz="1400" b="1" dirty="0"/>
              <a:t>Het recht om te verdwijnen </a:t>
            </a:r>
          </a:p>
          <a:p>
            <a:r>
              <a:rPr lang="nl-NL" sz="1400" b="1" dirty="0"/>
              <a:t>Het recht om zich te verdedigen </a:t>
            </a:r>
          </a:p>
          <a:p>
            <a:r>
              <a:rPr lang="nl-NL" sz="1400" b="1" dirty="0"/>
              <a:t>Het recht om het leven als een spel te beschouwen </a:t>
            </a:r>
          </a:p>
          <a:p>
            <a:r>
              <a:rPr lang="nl-NL" sz="1400" b="1" dirty="0"/>
              <a:t>Het recht om te denken dat hij de verlosser is </a:t>
            </a:r>
          </a:p>
          <a:p>
            <a:r>
              <a:rPr lang="nl-NL" sz="1400" b="1" dirty="0"/>
              <a:t>Het recht om een clown te zijn in de ogen van hem wiens oordeel hij niet respecteert </a:t>
            </a:r>
          </a:p>
          <a:p>
            <a:endParaRPr lang="nl-NL" sz="1400" b="1" dirty="0"/>
          </a:p>
          <a:p>
            <a:r>
              <a:rPr lang="nl-NL" sz="1400" b="1" dirty="0"/>
              <a:t>Arnon Grunberg</a:t>
            </a:r>
            <a:br>
              <a:rPr lang="nl-NL" sz="1400" b="1" dirty="0"/>
            </a:br>
            <a:r>
              <a:rPr lang="nl-NL" sz="1400" b="1" dirty="0"/>
              <a:t>New York, 22 oktober 2000</a:t>
            </a:r>
          </a:p>
          <a:p>
            <a:endParaRPr lang="nl-NL" sz="1400" b="1" dirty="0"/>
          </a:p>
          <a:p>
            <a:r>
              <a:rPr lang="nl-NL" sz="1400" b="1" dirty="0"/>
              <a:t>Grunberg heeft veel mensen tegen zich gekregen door cynische uitspraken over hen ( Goedkoop, Vander Heijden , Huijbregts).</a:t>
            </a:r>
            <a:br>
              <a:rPr lang="nl-NL" sz="1400" b="1" dirty="0"/>
            </a:br>
            <a:br>
              <a:rPr lang="nl-NL" sz="1400" dirty="0"/>
            </a:br>
            <a:endParaRPr lang="nl-NL" sz="1400" dirty="0"/>
          </a:p>
        </p:txBody>
      </p:sp>
    </p:spTree>
    <p:extLst>
      <p:ext uri="{BB962C8B-B14F-4D97-AF65-F5344CB8AC3E}">
        <p14:creationId xmlns:p14="http://schemas.microsoft.com/office/powerpoint/2010/main" val="902090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Geniaal en arrogant</a:t>
            </a:r>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915816" y="2348881"/>
            <a:ext cx="2582001"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35754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Milieu van Grunberg </a:t>
            </a:r>
          </a:p>
        </p:txBody>
      </p:sp>
      <p:sp>
        <p:nvSpPr>
          <p:cNvPr id="3" name="Tijdelijke aanduiding voor inhoud 2"/>
          <p:cNvSpPr>
            <a:spLocks noGrp="1"/>
          </p:cNvSpPr>
          <p:nvPr>
            <p:ph idx="1"/>
          </p:nvPr>
        </p:nvSpPr>
        <p:spPr/>
        <p:txBody>
          <a:bodyPr>
            <a:normAutofit fontScale="92500" lnSpcReduction="20000"/>
          </a:bodyPr>
          <a:lstStyle/>
          <a:p>
            <a:r>
              <a:rPr lang="nl-NL" dirty="0"/>
              <a:t>Gezin  zwaar getraumatiseerd is door de Tweede Wereldoorlog. </a:t>
            </a:r>
          </a:p>
          <a:p>
            <a:r>
              <a:rPr lang="nl-NL" dirty="0"/>
              <a:t>Zijn moeder overleefde Auschwitz, en zijn vader zat op talrijke adressen ondergedoken. </a:t>
            </a:r>
          </a:p>
          <a:p>
            <a:r>
              <a:rPr lang="nl-NL" dirty="0"/>
              <a:t>Arnon Grunberg heeft één oudere zus, </a:t>
            </a:r>
            <a:r>
              <a:rPr lang="nl-NL" dirty="0" err="1"/>
              <a:t>Maniou</a:t>
            </a:r>
            <a:r>
              <a:rPr lang="nl-NL" dirty="0"/>
              <a:t>-Louise (1963). Deze leeft in Israël. </a:t>
            </a:r>
          </a:p>
          <a:p>
            <a:r>
              <a:rPr lang="nl-NL" dirty="0"/>
              <a:t>Grunberg is niet gelovig en heeft een sterke band met zijn moeder ( overleden 2015)</a:t>
            </a:r>
          </a:p>
          <a:p>
            <a:r>
              <a:rPr lang="nl-NL" dirty="0"/>
              <a:t>Grunberg heeft wisselende relaties, maar beschouwt het kind van een vriendin als zijn stiefzoon.</a:t>
            </a:r>
          </a:p>
          <a:p>
            <a:endParaRPr lang="nl-NL" dirty="0"/>
          </a:p>
        </p:txBody>
      </p:sp>
    </p:spTree>
    <p:extLst>
      <p:ext uri="{BB962C8B-B14F-4D97-AF65-F5344CB8AC3E}">
        <p14:creationId xmlns:p14="http://schemas.microsoft.com/office/powerpoint/2010/main" val="4249794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Algemene thematiek bij Grunberg</a:t>
            </a:r>
          </a:p>
        </p:txBody>
      </p:sp>
      <p:sp>
        <p:nvSpPr>
          <p:cNvPr id="3" name="Tijdelijke aanduiding voor inhoud 2"/>
          <p:cNvSpPr>
            <a:spLocks noGrp="1"/>
          </p:cNvSpPr>
          <p:nvPr>
            <p:ph idx="1"/>
          </p:nvPr>
        </p:nvSpPr>
        <p:spPr/>
        <p:txBody>
          <a:bodyPr>
            <a:normAutofit fontScale="92500" lnSpcReduction="20000"/>
          </a:bodyPr>
          <a:lstStyle/>
          <a:p>
            <a:r>
              <a:rPr lang="nl-NL" dirty="0"/>
              <a:t>Het </a:t>
            </a:r>
            <a:r>
              <a:rPr lang="nl-NL" dirty="0">
                <a:solidFill>
                  <a:srgbClr val="FF0000"/>
                </a:solidFill>
              </a:rPr>
              <a:t>menselijk tekort </a:t>
            </a:r>
            <a:r>
              <a:rPr lang="nl-NL" dirty="0"/>
              <a:t>versus rol van de redder, de </a:t>
            </a:r>
            <a:r>
              <a:rPr lang="nl-NL" dirty="0" err="1">
                <a:solidFill>
                  <a:srgbClr val="FF0000"/>
                </a:solidFill>
              </a:rPr>
              <a:t>messias</a:t>
            </a:r>
            <a:r>
              <a:rPr lang="nl-NL" dirty="0">
                <a:solidFill>
                  <a:srgbClr val="FF0000"/>
                </a:solidFill>
              </a:rPr>
              <a:t>,</a:t>
            </a:r>
            <a:r>
              <a:rPr lang="nl-NL" dirty="0"/>
              <a:t> de uitverkorene</a:t>
            </a:r>
          </a:p>
          <a:p>
            <a:r>
              <a:rPr lang="nl-NL" dirty="0"/>
              <a:t>De fundamentele </a:t>
            </a:r>
            <a:r>
              <a:rPr lang="nl-NL" dirty="0">
                <a:solidFill>
                  <a:srgbClr val="FF0000"/>
                </a:solidFill>
              </a:rPr>
              <a:t>eenzaamheid v</a:t>
            </a:r>
            <a:r>
              <a:rPr lang="nl-NL" dirty="0"/>
              <a:t>an de mens hoewel hij steeds de ander nabij is.</a:t>
            </a:r>
          </a:p>
          <a:p>
            <a:r>
              <a:rPr lang="nl-NL" dirty="0"/>
              <a:t>De </a:t>
            </a:r>
            <a:r>
              <a:rPr lang="nl-NL" dirty="0">
                <a:solidFill>
                  <a:srgbClr val="FF0000"/>
                </a:solidFill>
              </a:rPr>
              <a:t>chaos</a:t>
            </a:r>
            <a:r>
              <a:rPr lang="nl-NL" dirty="0"/>
              <a:t> in de wereld/ de zinloosheid  van </a:t>
            </a:r>
            <a:r>
              <a:rPr lang="nl-NL" dirty="0">
                <a:solidFill>
                  <a:srgbClr val="FF0000"/>
                </a:solidFill>
              </a:rPr>
              <a:t>idealen</a:t>
            </a:r>
            <a:r>
              <a:rPr lang="nl-NL" dirty="0"/>
              <a:t>/ materialisme</a:t>
            </a:r>
          </a:p>
          <a:p>
            <a:r>
              <a:rPr lang="nl-NL" dirty="0"/>
              <a:t>De schrijver bezweert met zijn </a:t>
            </a:r>
            <a:r>
              <a:rPr lang="nl-NL" dirty="0">
                <a:solidFill>
                  <a:srgbClr val="FF0000"/>
                </a:solidFill>
              </a:rPr>
              <a:t>fantasie de werkelijkheid</a:t>
            </a:r>
          </a:p>
          <a:p>
            <a:r>
              <a:rPr lang="nl-NL" dirty="0"/>
              <a:t>In zijn laatste werk: De schrijver die een publiek zoekt om toch met </a:t>
            </a:r>
            <a:r>
              <a:rPr lang="nl-NL" dirty="0">
                <a:solidFill>
                  <a:srgbClr val="FF0000"/>
                </a:solidFill>
              </a:rPr>
              <a:t>mededogen de waarheid </a:t>
            </a:r>
            <a:r>
              <a:rPr lang="nl-NL" dirty="0"/>
              <a:t>te laten zien. </a:t>
            </a:r>
          </a:p>
        </p:txBody>
      </p:sp>
    </p:spTree>
    <p:extLst>
      <p:ext uri="{BB962C8B-B14F-4D97-AF65-F5344CB8AC3E}">
        <p14:creationId xmlns:p14="http://schemas.microsoft.com/office/powerpoint/2010/main" val="37465444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Citaten</a:t>
            </a:r>
          </a:p>
        </p:txBody>
      </p:sp>
      <p:sp>
        <p:nvSpPr>
          <p:cNvPr id="3" name="Tijdelijke aanduiding voor inhoud 2"/>
          <p:cNvSpPr>
            <a:spLocks noGrp="1"/>
          </p:cNvSpPr>
          <p:nvPr>
            <p:ph idx="1"/>
          </p:nvPr>
        </p:nvSpPr>
        <p:spPr/>
        <p:txBody>
          <a:bodyPr/>
          <a:lstStyle/>
          <a:p>
            <a:r>
              <a:rPr lang="nl-NL" dirty="0"/>
              <a:t>Ik houd ervan om mij te omringen met gehandicapten en andere mensen in verval. Het maakt je eigen situatie zo aanvaardbaar.</a:t>
            </a:r>
          </a:p>
          <a:p>
            <a:r>
              <a:rPr lang="nl-NL" dirty="0"/>
              <a:t>Gekken zijn alleen gevaarlijk als ze fysiek gewelddadig worden.</a:t>
            </a:r>
          </a:p>
          <a:p>
            <a:r>
              <a:rPr lang="nl-NL" dirty="0"/>
              <a:t>Als je kunt doden op commando, dan kun je ook liefhebben op commando.</a:t>
            </a:r>
          </a:p>
          <a:p>
            <a:endParaRPr lang="nl-NL" dirty="0"/>
          </a:p>
        </p:txBody>
      </p:sp>
    </p:spTree>
    <p:extLst>
      <p:ext uri="{BB962C8B-B14F-4D97-AF65-F5344CB8AC3E}">
        <p14:creationId xmlns:p14="http://schemas.microsoft.com/office/powerpoint/2010/main" val="40079407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Thematiek en motieven in </a:t>
            </a:r>
            <a:r>
              <a:rPr lang="nl-NL" dirty="0" err="1"/>
              <a:t>Tirza</a:t>
            </a:r>
            <a:endParaRPr lang="nl-NL" dirty="0"/>
          </a:p>
        </p:txBody>
      </p:sp>
      <p:sp>
        <p:nvSpPr>
          <p:cNvPr id="3" name="Tijdelijke aanduiding voor inhoud 2"/>
          <p:cNvSpPr>
            <a:spLocks noGrp="1"/>
          </p:cNvSpPr>
          <p:nvPr>
            <p:ph idx="1"/>
          </p:nvPr>
        </p:nvSpPr>
        <p:spPr/>
        <p:txBody>
          <a:bodyPr/>
          <a:lstStyle/>
          <a:p>
            <a:r>
              <a:rPr lang="nl-NL" sz="1800" dirty="0"/>
              <a:t>Het omslag verwijst</a:t>
            </a:r>
          </a:p>
          <a:p>
            <a:pPr marL="0" indent="0">
              <a:buNone/>
            </a:pPr>
            <a:r>
              <a:rPr lang="nl-NL" sz="1800" dirty="0"/>
              <a:t>naar de hobby van </a:t>
            </a:r>
            <a:r>
              <a:rPr lang="nl-NL" sz="1800" dirty="0" err="1"/>
              <a:t>Tirza</a:t>
            </a:r>
            <a:r>
              <a:rPr lang="nl-NL" sz="1800" dirty="0"/>
              <a:t>, </a:t>
            </a:r>
          </a:p>
          <a:p>
            <a:pPr marL="0" indent="0">
              <a:buNone/>
            </a:pPr>
            <a:r>
              <a:rPr lang="nl-NL" sz="1800" dirty="0"/>
              <a:t>cello spelen en naar de </a:t>
            </a:r>
          </a:p>
          <a:p>
            <a:pPr marL="0" indent="0">
              <a:buNone/>
            </a:pPr>
            <a:r>
              <a:rPr lang="nl-NL" sz="1800" dirty="0"/>
              <a:t>vele seksscènes en </a:t>
            </a:r>
          </a:p>
          <a:p>
            <a:pPr marL="0" indent="0">
              <a:buNone/>
            </a:pPr>
            <a:r>
              <a:rPr lang="nl-NL" sz="1800" dirty="0"/>
              <a:t>het geweld in het </a:t>
            </a:r>
          </a:p>
          <a:p>
            <a:pPr marL="0" indent="0">
              <a:buNone/>
            </a:pPr>
            <a:r>
              <a:rPr lang="nl-NL" sz="1800" dirty="0"/>
              <a:t>boek.</a:t>
            </a:r>
          </a:p>
          <a:p>
            <a:r>
              <a:rPr lang="nl-NL" sz="1800" dirty="0"/>
              <a:t>Het motto luidt: </a:t>
            </a:r>
          </a:p>
          <a:p>
            <a:pPr marL="0" indent="0">
              <a:buNone/>
            </a:pPr>
            <a:r>
              <a:rPr lang="nl-NL" sz="1800" dirty="0"/>
              <a:t>A </a:t>
            </a:r>
            <a:r>
              <a:rPr lang="nl-NL" sz="1800" dirty="0" err="1"/>
              <a:t>couple</a:t>
            </a:r>
            <a:r>
              <a:rPr lang="nl-NL" sz="1800" dirty="0"/>
              <a:t> is a </a:t>
            </a:r>
            <a:r>
              <a:rPr lang="nl-NL" sz="1800" dirty="0" err="1"/>
              <a:t>conspiracy</a:t>
            </a:r>
            <a:r>
              <a:rPr lang="nl-NL" sz="1800" dirty="0"/>
              <a:t> in</a:t>
            </a:r>
          </a:p>
          <a:p>
            <a:pPr marL="0" indent="0">
              <a:buNone/>
            </a:pPr>
            <a:r>
              <a:rPr lang="nl-NL" sz="1800" dirty="0"/>
              <a:t>search of a crime. </a:t>
            </a:r>
            <a:r>
              <a:rPr lang="nl-NL" sz="1800" dirty="0" err="1"/>
              <a:t>Sex</a:t>
            </a:r>
            <a:r>
              <a:rPr lang="nl-NL" sz="1800" dirty="0"/>
              <a:t> is of</a:t>
            </a:r>
          </a:p>
          <a:p>
            <a:pPr marL="0" indent="0">
              <a:buNone/>
            </a:pPr>
            <a:r>
              <a:rPr lang="nl-NL" sz="1800" dirty="0"/>
              <a:t>ten the </a:t>
            </a:r>
            <a:r>
              <a:rPr lang="nl-NL" sz="1800" dirty="0" err="1"/>
              <a:t>closest</a:t>
            </a:r>
            <a:r>
              <a:rPr lang="nl-NL" sz="1800" dirty="0"/>
              <a:t>  </a:t>
            </a:r>
            <a:r>
              <a:rPr lang="nl-NL" sz="1800" dirty="0" err="1"/>
              <a:t>they</a:t>
            </a:r>
            <a:r>
              <a:rPr lang="nl-NL" sz="1800" dirty="0"/>
              <a:t> </a:t>
            </a:r>
            <a:r>
              <a:rPr lang="nl-NL" sz="1800" dirty="0" err="1"/>
              <a:t>can</a:t>
            </a:r>
            <a:endParaRPr lang="nl-NL" sz="1800" dirty="0"/>
          </a:p>
          <a:p>
            <a:pPr marL="0" indent="0">
              <a:buNone/>
            </a:pPr>
            <a:r>
              <a:rPr lang="nl-NL" sz="1800" dirty="0"/>
              <a:t>get . </a:t>
            </a:r>
          </a:p>
          <a:p>
            <a:pPr marL="0" indent="0">
              <a:buNone/>
            </a:pPr>
            <a:r>
              <a:rPr lang="nl-NL" sz="1800" dirty="0"/>
              <a:t>Adam Philips </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59831" y="2132856"/>
            <a:ext cx="2592289" cy="388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30048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err="1"/>
              <a:t>Jörgen</a:t>
            </a:r>
            <a:r>
              <a:rPr lang="nl-NL" dirty="0"/>
              <a:t> Hofmeester is de hoofdpersoon, niet </a:t>
            </a:r>
            <a:r>
              <a:rPr lang="nl-NL" dirty="0" err="1"/>
              <a:t>Tirza</a:t>
            </a:r>
            <a:endParaRPr lang="nl-NL" dirty="0"/>
          </a:p>
        </p:txBody>
      </p:sp>
      <p:sp>
        <p:nvSpPr>
          <p:cNvPr id="3" name="Tijdelijke aanduiding voor inhoud 2"/>
          <p:cNvSpPr>
            <a:spLocks noGrp="1"/>
          </p:cNvSpPr>
          <p:nvPr>
            <p:ph idx="1"/>
          </p:nvPr>
        </p:nvSpPr>
        <p:spPr/>
        <p:txBody>
          <a:bodyPr>
            <a:normAutofit fontScale="70000" lnSpcReduction="20000"/>
          </a:bodyPr>
          <a:lstStyle/>
          <a:p>
            <a:r>
              <a:rPr lang="nl-NL" dirty="0"/>
              <a:t>Hofmeester is het prototype moderne West-Europese middelbare man in crisis: </a:t>
            </a:r>
            <a:r>
              <a:rPr lang="nl-NL" i="1" dirty="0"/>
              <a:t>“Ik ben de ziekte van de blanke middenklasse</a:t>
            </a:r>
            <a:r>
              <a:rPr lang="nl-NL" dirty="0"/>
              <a:t>.”</a:t>
            </a:r>
          </a:p>
          <a:p>
            <a:r>
              <a:rPr lang="nl-NL" dirty="0"/>
              <a:t>elitair (Amsterdam-Zuid, cultureel, culinair, </a:t>
            </a:r>
            <a:r>
              <a:rPr lang="nl-NL" dirty="0" err="1"/>
              <a:t>Vossius</a:t>
            </a:r>
            <a:r>
              <a:rPr lang="nl-NL" dirty="0"/>
              <a:t>, minderheden uitbuitend) “Ik ben een product van beschaving”,</a:t>
            </a:r>
          </a:p>
          <a:p>
            <a:r>
              <a:rPr lang="nl-NL" dirty="0"/>
              <a:t>narcistisch: voortdurend met zichzelf bezig</a:t>
            </a:r>
          </a:p>
          <a:p>
            <a:r>
              <a:rPr lang="nl-NL" dirty="0"/>
              <a:t>ongelovig, cynisch, nihilistisch,  wil het gevoel achter zich laten</a:t>
            </a:r>
          </a:p>
          <a:p>
            <a:r>
              <a:rPr lang="nl-NL" dirty="0"/>
              <a:t>boventallig in zijn werk, zonder doelen</a:t>
            </a:r>
          </a:p>
          <a:p>
            <a:r>
              <a:rPr lang="nl-NL" dirty="0"/>
              <a:t>opgelicht door </a:t>
            </a:r>
            <a:r>
              <a:rPr lang="nl-NL" dirty="0" err="1"/>
              <a:t>hedgefonds</a:t>
            </a:r>
            <a:r>
              <a:rPr lang="nl-NL" dirty="0"/>
              <a:t>,</a:t>
            </a:r>
          </a:p>
          <a:p>
            <a:r>
              <a:rPr lang="nl-NL" dirty="0"/>
              <a:t>gescheiden, verafschuwd , vernederd door ex-vrouw en één dochter</a:t>
            </a:r>
          </a:p>
          <a:p>
            <a:r>
              <a:rPr lang="nl-NL" dirty="0"/>
              <a:t>Eenzaam, zonder vrienden, contactgestoord, “</a:t>
            </a:r>
            <a:r>
              <a:rPr lang="nl-NL" i="1" dirty="0"/>
              <a:t>geslagen schooljongen”</a:t>
            </a:r>
          </a:p>
          <a:p>
            <a:r>
              <a:rPr lang="nl-NL" dirty="0"/>
              <a:t>Uiteindelijk lukt het Hofmeester niet om controle te houden.	 </a:t>
            </a:r>
          </a:p>
          <a:p>
            <a:r>
              <a:rPr lang="nl-NL" dirty="0"/>
              <a:t>Het vertelperspectief ligt vrijwel geheel bij Hofmeester. </a:t>
            </a:r>
          </a:p>
        </p:txBody>
      </p:sp>
    </p:spTree>
    <p:extLst>
      <p:ext uri="{BB962C8B-B14F-4D97-AF65-F5344CB8AC3E}">
        <p14:creationId xmlns:p14="http://schemas.microsoft.com/office/powerpoint/2010/main" val="3440556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a:t>Jörgen</a:t>
            </a:r>
            <a:r>
              <a:rPr lang="nl-NL" dirty="0"/>
              <a:t> Hofmeesters verlies</a:t>
            </a:r>
          </a:p>
        </p:txBody>
      </p:sp>
      <p:sp>
        <p:nvSpPr>
          <p:cNvPr id="3" name="Tijdelijke aanduiding voor inhoud 2"/>
          <p:cNvSpPr>
            <a:spLocks noGrp="1"/>
          </p:cNvSpPr>
          <p:nvPr>
            <p:ph idx="1"/>
          </p:nvPr>
        </p:nvSpPr>
        <p:spPr/>
        <p:txBody>
          <a:bodyPr>
            <a:normAutofit fontScale="92500" lnSpcReduction="20000"/>
          </a:bodyPr>
          <a:lstStyle/>
          <a:p>
            <a:r>
              <a:rPr lang="nl-NL" dirty="0" err="1"/>
              <a:t>Tirza</a:t>
            </a:r>
            <a:r>
              <a:rPr lang="nl-NL" dirty="0"/>
              <a:t>, zijn jongste dochter, zonnekoningin. Zij moet perfect zijn en grote prestaties leveren.</a:t>
            </a:r>
          </a:p>
          <a:p>
            <a:r>
              <a:rPr lang="nl-NL" dirty="0"/>
              <a:t>Als zij examen gymnasium heeft gedaan is H. nutteloos geworden.</a:t>
            </a:r>
          </a:p>
          <a:p>
            <a:r>
              <a:rPr lang="nl-NL" dirty="0"/>
              <a:t>Hofmeester heeft een obsessieve liefde voor </a:t>
            </a:r>
            <a:r>
              <a:rPr lang="nl-NL" dirty="0" err="1"/>
              <a:t>Tirza</a:t>
            </a:r>
            <a:r>
              <a:rPr lang="nl-NL" dirty="0"/>
              <a:t>, hij kan haar niet loslaten en wil niet dat zij zich geeft aan </a:t>
            </a:r>
            <a:r>
              <a:rPr lang="nl-NL" dirty="0" err="1"/>
              <a:t>Choukri</a:t>
            </a:r>
            <a:r>
              <a:rPr lang="nl-NL" dirty="0"/>
              <a:t>, haar vriend. </a:t>
            </a:r>
          </a:p>
          <a:p>
            <a:r>
              <a:rPr lang="nl-NL" dirty="0" err="1"/>
              <a:t>Kaisa</a:t>
            </a:r>
            <a:r>
              <a:rPr lang="nl-NL" dirty="0"/>
              <a:t> , een zwerfmeisje in Namibië. Aan haar vertelt hij over </a:t>
            </a:r>
            <a:r>
              <a:rPr lang="nl-NL" dirty="0" err="1"/>
              <a:t>Tirza</a:t>
            </a:r>
            <a:r>
              <a:rPr lang="nl-NL" dirty="0"/>
              <a:t>. Zij is een surrogaat voor </a:t>
            </a:r>
            <a:r>
              <a:rPr lang="nl-NL" dirty="0" err="1"/>
              <a:t>Tirza</a:t>
            </a:r>
            <a:r>
              <a:rPr lang="nl-NL" dirty="0"/>
              <a:t>. </a:t>
            </a:r>
          </a:p>
          <a:p>
            <a:r>
              <a:rPr lang="nl-NL" dirty="0"/>
              <a:t>Beiden kunnen hem niet redden. </a:t>
            </a:r>
          </a:p>
        </p:txBody>
      </p:sp>
    </p:spTree>
    <p:extLst>
      <p:ext uri="{BB962C8B-B14F-4D97-AF65-F5344CB8AC3E}">
        <p14:creationId xmlns:p14="http://schemas.microsoft.com/office/powerpoint/2010/main" val="42401015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Motieven</a:t>
            </a:r>
          </a:p>
        </p:txBody>
      </p:sp>
      <p:sp>
        <p:nvSpPr>
          <p:cNvPr id="3" name="Tijdelijke aanduiding voor inhoud 2"/>
          <p:cNvSpPr>
            <a:spLocks noGrp="1"/>
          </p:cNvSpPr>
          <p:nvPr>
            <p:ph idx="1"/>
          </p:nvPr>
        </p:nvSpPr>
        <p:spPr/>
        <p:txBody>
          <a:bodyPr/>
          <a:lstStyle/>
          <a:p>
            <a:r>
              <a:rPr lang="nl-NL" dirty="0" err="1"/>
              <a:t>Leitmotieven</a:t>
            </a:r>
            <a:r>
              <a:rPr lang="nl-NL" dirty="0"/>
              <a:t>: </a:t>
            </a:r>
          </a:p>
          <a:p>
            <a:r>
              <a:rPr lang="nl-NL" dirty="0"/>
              <a:t>Voicemail van </a:t>
            </a:r>
            <a:r>
              <a:rPr lang="nl-NL" dirty="0" err="1"/>
              <a:t>Tirza</a:t>
            </a:r>
            <a:r>
              <a:rPr lang="nl-NL" dirty="0"/>
              <a:t>: Hoi, dit is </a:t>
            </a:r>
            <a:r>
              <a:rPr lang="nl-NL" dirty="0" err="1"/>
              <a:t>Tirza</a:t>
            </a:r>
            <a:r>
              <a:rPr lang="nl-NL" dirty="0"/>
              <a:t>. Ik ben er even niet. Maar laat maar een leuk berichtje achter.</a:t>
            </a:r>
          </a:p>
          <a:p>
            <a:r>
              <a:rPr lang="nl-NL" dirty="0" err="1"/>
              <a:t>Kaisa</a:t>
            </a:r>
            <a:r>
              <a:rPr lang="nl-NL" dirty="0"/>
              <a:t>: Do </a:t>
            </a:r>
            <a:r>
              <a:rPr lang="nl-NL" dirty="0" err="1"/>
              <a:t>you</a:t>
            </a:r>
            <a:r>
              <a:rPr lang="nl-NL" dirty="0"/>
              <a:t> want company, sir?</a:t>
            </a:r>
          </a:p>
          <a:p>
            <a:r>
              <a:rPr lang="nl-NL" dirty="0"/>
              <a:t>Deze letterlijke herhaling van zinnen benadrukt de eenzaamheid van </a:t>
            </a:r>
            <a:r>
              <a:rPr lang="nl-NL" dirty="0" err="1"/>
              <a:t>Jörgen</a:t>
            </a:r>
            <a:endParaRPr lang="nl-NL" dirty="0"/>
          </a:p>
        </p:txBody>
      </p:sp>
    </p:spTree>
    <p:extLst>
      <p:ext uri="{BB962C8B-B14F-4D97-AF65-F5344CB8AC3E}">
        <p14:creationId xmlns:p14="http://schemas.microsoft.com/office/powerpoint/2010/main" val="1000403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Controle van de chaos</a:t>
            </a:r>
          </a:p>
        </p:txBody>
      </p:sp>
      <p:sp>
        <p:nvSpPr>
          <p:cNvPr id="3" name="Tijdelijke aanduiding voor inhoud 2"/>
          <p:cNvSpPr>
            <a:spLocks noGrp="1"/>
          </p:cNvSpPr>
          <p:nvPr>
            <p:ph idx="1"/>
          </p:nvPr>
        </p:nvSpPr>
        <p:spPr/>
        <p:txBody>
          <a:bodyPr>
            <a:normAutofit fontScale="92500" lnSpcReduction="20000"/>
          </a:bodyPr>
          <a:lstStyle/>
          <a:p>
            <a:r>
              <a:rPr lang="nl-NL" dirty="0"/>
              <a:t>De werktitel van </a:t>
            </a:r>
            <a:r>
              <a:rPr lang="nl-NL" dirty="0" err="1"/>
              <a:t>Tirza</a:t>
            </a:r>
            <a:r>
              <a:rPr lang="nl-NL" dirty="0"/>
              <a:t> was </a:t>
            </a:r>
            <a:r>
              <a:rPr lang="nl-NL" i="1" dirty="0"/>
              <a:t>Controle</a:t>
            </a:r>
          </a:p>
          <a:p>
            <a:r>
              <a:rPr lang="nl-NL" dirty="0"/>
              <a:t>Hofmeester controleert zijn leven door toch iedere dag naar het vliegveld te gaan</a:t>
            </a:r>
          </a:p>
          <a:p>
            <a:r>
              <a:rPr lang="nl-NL" dirty="0"/>
              <a:t>Hofmeester blijft ondanks alles veel koken, eten en drinken. (“eten was genade”)</a:t>
            </a:r>
          </a:p>
          <a:p>
            <a:r>
              <a:rPr lang="nl-NL" dirty="0"/>
              <a:t>Hofmeester tuiniert en wast steeds zijn handen</a:t>
            </a:r>
          </a:p>
          <a:p>
            <a:r>
              <a:rPr lang="nl-NL" dirty="0"/>
              <a:t>Hofmeester spreekt voortdurend de voicemail van </a:t>
            </a:r>
            <a:r>
              <a:rPr lang="nl-NL" dirty="0" err="1"/>
              <a:t>Tirza</a:t>
            </a:r>
            <a:r>
              <a:rPr lang="nl-NL" dirty="0"/>
              <a:t> in.</a:t>
            </a:r>
          </a:p>
          <a:p>
            <a:r>
              <a:rPr lang="nl-NL" dirty="0" err="1"/>
              <a:t>Tirza</a:t>
            </a:r>
            <a:r>
              <a:rPr lang="nl-NL" dirty="0"/>
              <a:t> moet een perfecte scholier zijn en vraagt om aandacht met anorexia. </a:t>
            </a:r>
          </a:p>
        </p:txBody>
      </p:sp>
    </p:spTree>
    <p:extLst>
      <p:ext uri="{BB962C8B-B14F-4D97-AF65-F5344CB8AC3E}">
        <p14:creationId xmlns:p14="http://schemas.microsoft.com/office/powerpoint/2010/main" val="281550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nl-NL" dirty="0"/>
            </a:br>
            <a:r>
              <a:rPr lang="nl-NL" dirty="0">
                <a:hlinkClick r:id="rId3"/>
              </a:rPr>
              <a:t>www.tirza.nl</a:t>
            </a:r>
            <a:br>
              <a:rPr lang="nl-NL" dirty="0">
                <a:hlinkClick r:id="rId3"/>
              </a:rPr>
            </a:br>
            <a:endParaRPr lang="nl-NL" dirty="0"/>
          </a:p>
        </p:txBody>
      </p:sp>
      <p:sp>
        <p:nvSpPr>
          <p:cNvPr id="3" name="Tijdelijke aanduiding voor inhoud 2"/>
          <p:cNvSpPr>
            <a:spLocks noGrp="1"/>
          </p:cNvSpPr>
          <p:nvPr>
            <p:ph idx="1"/>
          </p:nvPr>
        </p:nvSpPr>
        <p:spPr/>
        <p:txBody>
          <a:bodyPr>
            <a:normAutofit/>
          </a:bodyPr>
          <a:lstStyle/>
          <a:p>
            <a:r>
              <a:rPr lang="nl-NL" dirty="0"/>
              <a:t>Personage uit een boek met eigen website</a:t>
            </a:r>
          </a:p>
          <a:p>
            <a:r>
              <a:rPr lang="nl-NL" dirty="0"/>
              <a:t>Fictie en werkelijkheid niet gescheiden</a:t>
            </a:r>
          </a:p>
          <a:p>
            <a:r>
              <a:rPr lang="nl-NL" dirty="0"/>
              <a:t>Moderne media, sms</a:t>
            </a:r>
          </a:p>
        </p:txBody>
      </p:sp>
    </p:spTree>
    <p:extLst>
      <p:ext uri="{BB962C8B-B14F-4D97-AF65-F5344CB8AC3E}">
        <p14:creationId xmlns:p14="http://schemas.microsoft.com/office/powerpoint/2010/main" val="4808712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Tuinmotief </a:t>
            </a:r>
          </a:p>
        </p:txBody>
      </p:sp>
      <p:sp>
        <p:nvSpPr>
          <p:cNvPr id="3" name="Tijdelijke aanduiding voor inhoud 2"/>
          <p:cNvSpPr>
            <a:spLocks noGrp="1"/>
          </p:cNvSpPr>
          <p:nvPr>
            <p:ph idx="1"/>
          </p:nvPr>
        </p:nvSpPr>
        <p:spPr/>
        <p:txBody>
          <a:bodyPr>
            <a:normAutofit fontScale="92500"/>
          </a:bodyPr>
          <a:lstStyle/>
          <a:p>
            <a:r>
              <a:rPr lang="nl-NL" dirty="0"/>
              <a:t>Hofmeester koestert zijn tuin, hij snoeit de appelboom. Hij is alleen meester in zijn hof=tuin.</a:t>
            </a:r>
          </a:p>
          <a:p>
            <a:r>
              <a:rPr lang="nl-NL" dirty="0"/>
              <a:t>Na het tuinieren wast hij steeds zijn handen.</a:t>
            </a:r>
          </a:p>
          <a:p>
            <a:r>
              <a:rPr lang="nl-NL" dirty="0"/>
              <a:t>Hiermee wordt vooruitgewezen naar wat in de tuinscène in het buitenhuis gebeurt.</a:t>
            </a:r>
          </a:p>
          <a:p>
            <a:r>
              <a:rPr lang="nl-NL" dirty="0"/>
              <a:t>Hedgefonds: Hofmeester heeft geld verdiend met verhuren van kamers om zijn dochters vrijheid te verschaffen, maar het geld is verdampt.</a:t>
            </a:r>
          </a:p>
        </p:txBody>
      </p:sp>
    </p:spTree>
    <p:extLst>
      <p:ext uri="{BB962C8B-B14F-4D97-AF65-F5344CB8AC3E}">
        <p14:creationId xmlns:p14="http://schemas.microsoft.com/office/powerpoint/2010/main" val="17299090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Seksualiteit</a:t>
            </a:r>
          </a:p>
        </p:txBody>
      </p:sp>
      <p:sp>
        <p:nvSpPr>
          <p:cNvPr id="3" name="Tijdelijke aanduiding voor inhoud 2"/>
          <p:cNvSpPr>
            <a:spLocks noGrp="1"/>
          </p:cNvSpPr>
          <p:nvPr>
            <p:ph idx="1"/>
          </p:nvPr>
        </p:nvSpPr>
        <p:spPr/>
        <p:txBody>
          <a:bodyPr>
            <a:normAutofit/>
          </a:bodyPr>
          <a:lstStyle/>
          <a:p>
            <a:r>
              <a:rPr lang="nl-NL" dirty="0"/>
              <a:t>Mislukte seks met echtgenote, vroeger en nu</a:t>
            </a:r>
          </a:p>
          <a:p>
            <a:r>
              <a:rPr lang="nl-NL" dirty="0"/>
              <a:t>Seks van Hofmeester met werkster</a:t>
            </a:r>
          </a:p>
          <a:p>
            <a:r>
              <a:rPr lang="nl-NL" dirty="0"/>
              <a:t>Seks van Hofmeester met klasgenootje van </a:t>
            </a:r>
            <a:r>
              <a:rPr lang="nl-NL" dirty="0" err="1"/>
              <a:t>Tirza</a:t>
            </a:r>
            <a:r>
              <a:rPr lang="nl-NL" dirty="0"/>
              <a:t>, tijdens het examenfeest.</a:t>
            </a:r>
          </a:p>
          <a:p>
            <a:r>
              <a:rPr lang="nl-NL" dirty="0"/>
              <a:t>De seksuele relaties van H. zijn vernederend en liefdeloos, een bevestiging van zijn eenzaamheid. </a:t>
            </a:r>
          </a:p>
          <a:p>
            <a:endParaRPr lang="nl-NL" dirty="0"/>
          </a:p>
        </p:txBody>
      </p:sp>
    </p:spTree>
    <p:extLst>
      <p:ext uri="{BB962C8B-B14F-4D97-AF65-F5344CB8AC3E}">
        <p14:creationId xmlns:p14="http://schemas.microsoft.com/office/powerpoint/2010/main" val="29895027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0"/>
            <a:ext cx="8229600" cy="1417638"/>
          </a:xfrm>
        </p:spPr>
        <p:txBody>
          <a:bodyPr>
            <a:normAutofit fontScale="90000"/>
          </a:bodyPr>
          <a:lstStyle/>
          <a:p>
            <a:br>
              <a:rPr lang="nl-NL" dirty="0"/>
            </a:br>
            <a:r>
              <a:rPr lang="nl-NL" dirty="0"/>
              <a:t>Hofmeester accepteert niet dat zijn dochters seks hebben. </a:t>
            </a:r>
            <a:br>
              <a:rPr lang="nl-NL" dirty="0"/>
            </a:br>
            <a:endParaRPr lang="nl-NL" dirty="0"/>
          </a:p>
        </p:txBody>
      </p:sp>
      <p:sp>
        <p:nvSpPr>
          <p:cNvPr id="3" name="Tijdelijke aanduiding voor inhoud 2"/>
          <p:cNvSpPr>
            <a:spLocks noGrp="1"/>
          </p:cNvSpPr>
          <p:nvPr>
            <p:ph idx="1"/>
          </p:nvPr>
        </p:nvSpPr>
        <p:spPr/>
        <p:txBody>
          <a:bodyPr>
            <a:normAutofit fontScale="85000" lnSpcReduction="10000"/>
          </a:bodyPr>
          <a:lstStyle/>
          <a:p>
            <a:r>
              <a:rPr lang="nl-NL" dirty="0" err="1"/>
              <a:t>Blz</a:t>
            </a:r>
            <a:r>
              <a:rPr lang="nl-NL" dirty="0"/>
              <a:t> . 300 “ Ze hebben gehoord, noch gezien. In de deuropening staart hij naar het dierlijke, naar het afschuwelijke, naar het onbegrijpelijke.</a:t>
            </a:r>
          </a:p>
          <a:p>
            <a:r>
              <a:rPr lang="nl-NL" dirty="0"/>
              <a:t>“(…) Kan seks wel spel genoemd worden? Is dat geen vergissing, begint seks niet juist waar het spel ophoudt? Ja, dat is het. Bij seks houdt het op, daar begint iets anders. De werkelijkheid, dat wat geen spel meer is kan worden genoemd. De dood.”</a:t>
            </a:r>
          </a:p>
          <a:p>
            <a:r>
              <a:rPr lang="nl-NL" dirty="0"/>
              <a:t>Ook </a:t>
            </a:r>
            <a:r>
              <a:rPr lang="nl-NL" dirty="0" err="1"/>
              <a:t>Ibi</a:t>
            </a:r>
            <a:r>
              <a:rPr lang="nl-NL" dirty="0"/>
              <a:t>, de oudste dochter maakt zich los van haar vader ( heeft seks met de huurder) en loopt weg.</a:t>
            </a:r>
          </a:p>
        </p:txBody>
      </p:sp>
    </p:spTree>
    <p:extLst>
      <p:ext uri="{BB962C8B-B14F-4D97-AF65-F5344CB8AC3E}">
        <p14:creationId xmlns:p14="http://schemas.microsoft.com/office/powerpoint/2010/main" val="34333829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Intertekstualiteit</a:t>
            </a:r>
          </a:p>
        </p:txBody>
      </p:sp>
      <p:sp>
        <p:nvSpPr>
          <p:cNvPr id="3" name="Tijdelijke aanduiding voor inhoud 2"/>
          <p:cNvSpPr>
            <a:spLocks noGrp="1"/>
          </p:cNvSpPr>
          <p:nvPr>
            <p:ph idx="1"/>
          </p:nvPr>
        </p:nvSpPr>
        <p:spPr/>
        <p:txBody>
          <a:bodyPr/>
          <a:lstStyle/>
          <a:p>
            <a:r>
              <a:rPr lang="nl-NL" dirty="0"/>
              <a:t>In </a:t>
            </a:r>
            <a:r>
              <a:rPr lang="nl-NL" dirty="0" err="1"/>
              <a:t>Tirza</a:t>
            </a:r>
            <a:r>
              <a:rPr lang="nl-NL" dirty="0"/>
              <a:t> wordt vaak verwezen naar andere, soms literaire, teksten .</a:t>
            </a:r>
          </a:p>
          <a:p>
            <a:r>
              <a:rPr lang="nl-NL" dirty="0"/>
              <a:t>Hofmeester is uitgever en kent de Russische klassieken goed: </a:t>
            </a:r>
            <a:r>
              <a:rPr lang="nl-NL" dirty="0" err="1"/>
              <a:t>Dostojevski</a:t>
            </a:r>
            <a:r>
              <a:rPr lang="nl-NL" dirty="0"/>
              <a:t>, </a:t>
            </a:r>
            <a:r>
              <a:rPr lang="nl-NL" i="1" dirty="0"/>
              <a:t>Aantekeningen uit het ondergrondse,  </a:t>
            </a:r>
            <a:r>
              <a:rPr lang="nl-NL" dirty="0"/>
              <a:t>Tolstoi , </a:t>
            </a:r>
            <a:r>
              <a:rPr lang="nl-NL" i="1" dirty="0"/>
              <a:t>Anna </a:t>
            </a:r>
            <a:r>
              <a:rPr lang="nl-NL" i="1" dirty="0" err="1"/>
              <a:t>Karenina</a:t>
            </a:r>
            <a:r>
              <a:rPr lang="nl-NL" i="1" dirty="0"/>
              <a:t>.</a:t>
            </a:r>
          </a:p>
          <a:p>
            <a:r>
              <a:rPr lang="nl-NL" dirty="0"/>
              <a:t>Ook verwijzingen naar de bijbel ( het offer en de woestijn)en de Koran.</a:t>
            </a:r>
          </a:p>
        </p:txBody>
      </p:sp>
    </p:spTree>
    <p:extLst>
      <p:ext uri="{BB962C8B-B14F-4D97-AF65-F5344CB8AC3E}">
        <p14:creationId xmlns:p14="http://schemas.microsoft.com/office/powerpoint/2010/main" val="35140060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Indeling en tijdverloop</a:t>
            </a:r>
          </a:p>
        </p:txBody>
      </p:sp>
      <p:sp>
        <p:nvSpPr>
          <p:cNvPr id="3" name="Tijdelijke aanduiding voor inhoud 2"/>
          <p:cNvSpPr>
            <a:spLocks noGrp="1"/>
          </p:cNvSpPr>
          <p:nvPr>
            <p:ph idx="1"/>
          </p:nvPr>
        </p:nvSpPr>
        <p:spPr/>
        <p:txBody>
          <a:bodyPr/>
          <a:lstStyle/>
          <a:p>
            <a:r>
              <a:rPr lang="nl-NL" dirty="0"/>
              <a:t>Eerste twee delen: </a:t>
            </a:r>
            <a:r>
              <a:rPr lang="nl-NL" i="1" dirty="0"/>
              <a:t>De huur, Het offer </a:t>
            </a:r>
            <a:r>
              <a:rPr lang="nl-NL" dirty="0"/>
              <a:t>Avond in juni met veel flashbacks</a:t>
            </a:r>
          </a:p>
          <a:p>
            <a:r>
              <a:rPr lang="nl-NL" dirty="0"/>
              <a:t>Deel drie </a:t>
            </a:r>
            <a:r>
              <a:rPr lang="nl-NL" i="1" dirty="0"/>
              <a:t>De woestijn </a:t>
            </a:r>
            <a:r>
              <a:rPr lang="nl-NL" dirty="0"/>
              <a:t>Derde week van juli tot en met het einde, met één terugblik.</a:t>
            </a:r>
          </a:p>
          <a:p>
            <a:r>
              <a:rPr lang="nl-NL" dirty="0"/>
              <a:t>Zeer veel vooruitwijzingen naar de climax: hechte compositie.</a:t>
            </a:r>
          </a:p>
        </p:txBody>
      </p:sp>
    </p:spTree>
    <p:extLst>
      <p:ext uri="{BB962C8B-B14F-4D97-AF65-F5344CB8AC3E}">
        <p14:creationId xmlns:p14="http://schemas.microsoft.com/office/powerpoint/2010/main" val="17651682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Stijl</a:t>
            </a:r>
          </a:p>
        </p:txBody>
      </p:sp>
      <p:sp>
        <p:nvSpPr>
          <p:cNvPr id="3" name="Tijdelijke aanduiding voor inhoud 2"/>
          <p:cNvSpPr>
            <a:spLocks noGrp="1"/>
          </p:cNvSpPr>
          <p:nvPr>
            <p:ph idx="1"/>
          </p:nvPr>
        </p:nvSpPr>
        <p:spPr/>
        <p:txBody>
          <a:bodyPr/>
          <a:lstStyle/>
          <a:p>
            <a:r>
              <a:rPr lang="nl-NL" dirty="0"/>
              <a:t>Grunberg schrijft ironisch.</a:t>
            </a:r>
          </a:p>
          <a:p>
            <a:pPr marL="0" indent="0">
              <a:buNone/>
            </a:pPr>
            <a:r>
              <a:rPr lang="nl-NL" i="1" dirty="0"/>
              <a:t>“Er zat voor hem iets ongemakkelijks aan de combinatie van die woorden: dochter en onenightstand.”</a:t>
            </a:r>
          </a:p>
          <a:p>
            <a:r>
              <a:rPr lang="nl-NL" dirty="0"/>
              <a:t>Grunberg herhaalt vaak letterlijk.</a:t>
            </a:r>
          </a:p>
          <a:p>
            <a:r>
              <a:rPr lang="nl-NL" dirty="0"/>
              <a:t>Grunberg schrijft vaak in aforismen. levenswijsheden:  </a:t>
            </a:r>
            <a:r>
              <a:rPr lang="nl-NL" i="1" dirty="0"/>
              <a:t>“De verlossing zit in de vernedering.”</a:t>
            </a:r>
          </a:p>
          <a:p>
            <a:endParaRPr lang="nl-NL" i="1" dirty="0"/>
          </a:p>
        </p:txBody>
      </p:sp>
    </p:spTree>
    <p:extLst>
      <p:ext uri="{BB962C8B-B14F-4D97-AF65-F5344CB8AC3E}">
        <p14:creationId xmlns:p14="http://schemas.microsoft.com/office/powerpoint/2010/main" val="3878824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Arnon Grunberg</a:t>
            </a:r>
          </a:p>
        </p:txBody>
      </p:sp>
      <p:pic>
        <p:nvPicPr>
          <p:cNvPr id="3074" name="Picture 2" descr="C:\Documents and Settings\Wim\Mijn documenten\Mijn afbeeldingen\imagesCAA5D1RV.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7704" y="2132856"/>
            <a:ext cx="4608512" cy="33123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686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hlinkClick r:id="rId2"/>
              </a:rPr>
              <a:t>www.arnongrunberg.com</a:t>
            </a:r>
            <a:endParaRPr lang="nl-NL" dirty="0"/>
          </a:p>
        </p:txBody>
      </p:sp>
      <p:sp>
        <p:nvSpPr>
          <p:cNvPr id="3" name="Tijdelijke aanduiding voor inhoud 2"/>
          <p:cNvSpPr>
            <a:spLocks noGrp="1"/>
          </p:cNvSpPr>
          <p:nvPr>
            <p:ph idx="1"/>
          </p:nvPr>
        </p:nvSpPr>
        <p:spPr/>
        <p:txBody>
          <a:bodyPr>
            <a:normAutofit/>
          </a:bodyPr>
          <a:lstStyle/>
          <a:p>
            <a:r>
              <a:rPr lang="nl-NL" dirty="0"/>
              <a:t>website in het Engels.</a:t>
            </a:r>
          </a:p>
          <a:p>
            <a:r>
              <a:rPr lang="nl-NL" dirty="0"/>
              <a:t>internationaal georiënteerd</a:t>
            </a:r>
          </a:p>
          <a:p>
            <a:r>
              <a:rPr lang="nl-NL" dirty="0"/>
              <a:t>New York.</a:t>
            </a:r>
          </a:p>
          <a:p>
            <a:r>
              <a:rPr lang="nl-NL" dirty="0"/>
              <a:t>Zijn werk is in vele talen vertaald.</a:t>
            </a:r>
          </a:p>
          <a:p>
            <a:r>
              <a:rPr lang="nl-NL" dirty="0"/>
              <a:t>John </a:t>
            </a:r>
            <a:r>
              <a:rPr lang="nl-NL" dirty="0" err="1"/>
              <a:t>Malkovich</a:t>
            </a:r>
            <a:r>
              <a:rPr lang="nl-NL" dirty="0"/>
              <a:t> wil </a:t>
            </a:r>
            <a:r>
              <a:rPr lang="nl-NL" i="1" dirty="0"/>
              <a:t>De geschiedenis van mijn kaalheid </a:t>
            </a:r>
            <a:r>
              <a:rPr lang="nl-NL" dirty="0"/>
              <a:t>verfilmen.</a:t>
            </a:r>
          </a:p>
        </p:txBody>
      </p:sp>
    </p:spTree>
    <p:extLst>
      <p:ext uri="{BB962C8B-B14F-4D97-AF65-F5344CB8AC3E}">
        <p14:creationId xmlns:p14="http://schemas.microsoft.com/office/powerpoint/2010/main" val="2747089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a:t>De start van een schrijverscarrière</a:t>
            </a:r>
          </a:p>
        </p:txBody>
      </p:sp>
      <p:sp>
        <p:nvSpPr>
          <p:cNvPr id="3" name="Tijdelijke aanduiding voor inhoud 2"/>
          <p:cNvSpPr>
            <a:spLocks noGrp="1"/>
          </p:cNvSpPr>
          <p:nvPr>
            <p:ph idx="1"/>
          </p:nvPr>
        </p:nvSpPr>
        <p:spPr/>
        <p:txBody>
          <a:bodyPr>
            <a:normAutofit/>
          </a:bodyPr>
          <a:lstStyle/>
          <a:p>
            <a:r>
              <a:rPr lang="nl-NL" dirty="0"/>
              <a:t>Verwijderd van </a:t>
            </a:r>
            <a:r>
              <a:rPr lang="nl-NL" dirty="0" err="1"/>
              <a:t>Vossius</a:t>
            </a:r>
            <a:r>
              <a:rPr lang="nl-NL" dirty="0"/>
              <a:t> </a:t>
            </a:r>
          </a:p>
          <a:p>
            <a:r>
              <a:rPr lang="nl-NL" dirty="0"/>
              <a:t>Bordenwasser</a:t>
            </a:r>
          </a:p>
          <a:p>
            <a:r>
              <a:rPr lang="nl-NL" dirty="0"/>
              <a:t>Schreef toneelstukken</a:t>
            </a:r>
          </a:p>
          <a:p>
            <a:r>
              <a:rPr lang="nl-NL" dirty="0"/>
              <a:t>Debuut= groot succes: Blauwe maandagen </a:t>
            </a:r>
          </a:p>
          <a:p>
            <a:r>
              <a:rPr lang="nl-NL" dirty="0"/>
              <a:t>Prijzen, vertalingen </a:t>
            </a:r>
          </a:p>
          <a:p>
            <a:endParaRPr lang="nl-NL" dirty="0"/>
          </a:p>
        </p:txBody>
      </p:sp>
    </p:spTree>
    <p:extLst>
      <p:ext uri="{BB962C8B-B14F-4D97-AF65-F5344CB8AC3E}">
        <p14:creationId xmlns:p14="http://schemas.microsoft.com/office/powerpoint/2010/main" val="3267669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Grunberg schreef twee succesvolle romans onder pseudoniem</a:t>
            </a:r>
          </a:p>
        </p:txBody>
      </p:sp>
      <p:pic>
        <p:nvPicPr>
          <p:cNvPr id="4098" name="Picture 2" descr="C:\Documents and Settings\Wim\Mijn documenten\Mijn afbeeldingen\imagesCA2XDOOS.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43808" y="2276872"/>
            <a:ext cx="2952328" cy="4014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5982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Zeer productief schrijver </a:t>
            </a:r>
          </a:p>
        </p:txBody>
      </p:sp>
      <p:sp>
        <p:nvSpPr>
          <p:cNvPr id="3" name="Tijdelijke aanduiding voor inhoud 2"/>
          <p:cNvSpPr>
            <a:spLocks noGrp="1"/>
          </p:cNvSpPr>
          <p:nvPr>
            <p:ph idx="1"/>
          </p:nvPr>
        </p:nvSpPr>
        <p:spPr/>
        <p:txBody>
          <a:bodyPr>
            <a:normAutofit fontScale="92500" lnSpcReduction="20000"/>
          </a:bodyPr>
          <a:lstStyle/>
          <a:p>
            <a:r>
              <a:rPr lang="nl-NL" dirty="0"/>
              <a:t>Fictie: </a:t>
            </a:r>
            <a:r>
              <a:rPr lang="nl-NL" dirty="0">
                <a:solidFill>
                  <a:srgbClr val="FF0000"/>
                </a:solidFill>
              </a:rPr>
              <a:t>Vele romans en novellen</a:t>
            </a:r>
          </a:p>
          <a:p>
            <a:r>
              <a:rPr lang="nl-NL" dirty="0"/>
              <a:t>Non-Fictie Veel </a:t>
            </a:r>
            <a:r>
              <a:rPr lang="nl-NL" dirty="0">
                <a:solidFill>
                  <a:srgbClr val="FF0000"/>
                </a:solidFill>
              </a:rPr>
              <a:t>journalistiek werk</a:t>
            </a:r>
            <a:r>
              <a:rPr lang="nl-NL" dirty="0"/>
              <a:t>: reisverslagen, documentaires. </a:t>
            </a:r>
          </a:p>
          <a:p>
            <a:r>
              <a:rPr lang="nl-NL" dirty="0"/>
              <a:t>Grunberg dompelt zich graag onder in </a:t>
            </a:r>
            <a:r>
              <a:rPr lang="nl-NL" dirty="0">
                <a:solidFill>
                  <a:srgbClr val="FF0000"/>
                </a:solidFill>
              </a:rPr>
              <a:t>andere werelden </a:t>
            </a:r>
            <a:r>
              <a:rPr lang="nl-NL" dirty="0"/>
              <a:t>( verblijft en werkt in een hotel, bij een Nederlands gezin, in Kosovo,  in Afghanistan bij de Nederlandse troepen, zelfs in Guantánamo Bay)  en schrijft daarover.</a:t>
            </a:r>
          </a:p>
          <a:p>
            <a:r>
              <a:rPr lang="nl-NL" dirty="0">
                <a:solidFill>
                  <a:srgbClr val="FF0000"/>
                </a:solidFill>
              </a:rPr>
              <a:t>Columns </a:t>
            </a:r>
            <a:r>
              <a:rPr lang="nl-NL" dirty="0"/>
              <a:t>(</a:t>
            </a:r>
            <a:r>
              <a:rPr lang="nl-NL" dirty="0" err="1"/>
              <a:t>Yasha</a:t>
            </a:r>
            <a:r>
              <a:rPr lang="nl-NL" dirty="0"/>
              <a:t>, Voetnoten, Grunberg helpt, Onder de mensen, etc.) over politiek, cultuur en veel meer.</a:t>
            </a:r>
          </a:p>
          <a:p>
            <a:endParaRPr lang="nl-NL" dirty="0"/>
          </a:p>
        </p:txBody>
      </p:sp>
    </p:spTree>
    <p:extLst>
      <p:ext uri="{BB962C8B-B14F-4D97-AF65-F5344CB8AC3E}">
        <p14:creationId xmlns:p14="http://schemas.microsoft.com/office/powerpoint/2010/main" val="4084295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Veelzijdig en productief</a:t>
            </a:r>
          </a:p>
        </p:txBody>
      </p:sp>
      <p:pic>
        <p:nvPicPr>
          <p:cNvPr id="5122" name="Picture 2" descr="C:\Documents and Settings\Wim\Mijn documenten\Mijn afbeeldingen\imagesCACBOPK4.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3" y="1484784"/>
            <a:ext cx="165618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1555738"/>
            <a:ext cx="1800200" cy="2089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descr="C:\Documents and Settings\Wim\Mijn documenten\Mijn afbeeldingen\imagesCAK4U0D9.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0032" y="1581781"/>
            <a:ext cx="1512168" cy="2063243"/>
          </a:xfrm>
          <a:prstGeom prst="rect">
            <a:avLst/>
          </a:prstGeom>
          <a:noFill/>
          <a:extLst>
            <a:ext uri="{909E8E84-426E-40DD-AFC4-6F175D3DCCD1}">
              <a14:hiddenFill xmlns:a14="http://schemas.microsoft.com/office/drawing/2010/main">
                <a:solidFill>
                  <a:srgbClr val="FFFFFF"/>
                </a:solidFill>
              </a14:hiddenFill>
            </a:ext>
          </a:extLst>
        </p:spPr>
      </p:pic>
      <p:pic>
        <p:nvPicPr>
          <p:cNvPr id="5127" name="Picture 7" descr="C:\Documents and Settings\Wim\Mijn documenten\Mijn afbeeldingen\imagesCAA5FGRS.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7545" y="3789040"/>
            <a:ext cx="1656184" cy="2390775"/>
          </a:xfrm>
          <a:prstGeom prst="rect">
            <a:avLst/>
          </a:prstGeom>
          <a:noFill/>
          <a:extLst>
            <a:ext uri="{909E8E84-426E-40DD-AFC4-6F175D3DCCD1}">
              <a14:hiddenFill xmlns:a14="http://schemas.microsoft.com/office/drawing/2010/main">
                <a:solidFill>
                  <a:srgbClr val="FFFFFF"/>
                </a:solidFill>
              </a14:hiddenFill>
            </a:ext>
          </a:extLst>
        </p:spPr>
      </p:pic>
      <p:pic>
        <p:nvPicPr>
          <p:cNvPr id="5129" name="Picture 9" descr="C:\Documents and Settings\Wim\Mijn documenten\Mijn afbeeldingen\imagesCARFFC24.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9792" y="3814973"/>
            <a:ext cx="1800200" cy="2364842"/>
          </a:xfrm>
          <a:prstGeom prst="rect">
            <a:avLst/>
          </a:prstGeom>
          <a:noFill/>
          <a:extLst>
            <a:ext uri="{909E8E84-426E-40DD-AFC4-6F175D3DCCD1}">
              <a14:hiddenFill xmlns:a14="http://schemas.microsoft.com/office/drawing/2010/main">
                <a:solidFill>
                  <a:srgbClr val="FFFFFF"/>
                </a:solidFill>
              </a14:hiddenFill>
            </a:ext>
          </a:extLst>
        </p:spPr>
      </p:pic>
      <p:pic>
        <p:nvPicPr>
          <p:cNvPr id="5130" name="Picture 10" descr="C:\Documents and Settings\Wim\Mijn documenten\Mijn afbeeldingen\imagesCAT5ZJR4.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06478" y="3646472"/>
            <a:ext cx="1819275" cy="2505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5248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In en buiten Nederland veel waardering: </a:t>
            </a:r>
            <a:br>
              <a:rPr lang="nl-NL" dirty="0"/>
            </a:br>
            <a:endParaRPr lang="nl-NL" dirty="0"/>
          </a:p>
        </p:txBody>
      </p:sp>
      <p:sp>
        <p:nvSpPr>
          <p:cNvPr id="3" name="Tijdelijke aanduiding voor inhoud 2"/>
          <p:cNvSpPr>
            <a:spLocks noGrp="1"/>
          </p:cNvSpPr>
          <p:nvPr>
            <p:ph idx="1"/>
          </p:nvPr>
        </p:nvSpPr>
        <p:spPr/>
        <p:txBody>
          <a:bodyPr>
            <a:normAutofit lnSpcReduction="10000"/>
          </a:bodyPr>
          <a:lstStyle/>
          <a:p>
            <a:endParaRPr lang="nl-NL" sz="4800" dirty="0"/>
          </a:p>
          <a:p>
            <a:endParaRPr lang="nl-NL" sz="4800" dirty="0"/>
          </a:p>
          <a:p>
            <a:pPr marL="0" indent="0">
              <a:buNone/>
            </a:pPr>
            <a:r>
              <a:rPr lang="nl-NL" dirty="0"/>
              <a:t> </a:t>
            </a:r>
          </a:p>
          <a:p>
            <a:r>
              <a:rPr lang="nl-NL" sz="5400" dirty="0"/>
              <a:t>schrijver met de meeste literaire prijzen op zijn naam </a:t>
            </a:r>
          </a:p>
        </p:txBody>
      </p:sp>
    </p:spTree>
    <p:extLst>
      <p:ext uri="{BB962C8B-B14F-4D97-AF65-F5344CB8AC3E}">
        <p14:creationId xmlns:p14="http://schemas.microsoft.com/office/powerpoint/2010/main" val="2062113349"/>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TotalTime>
  <Words>4629</Words>
  <Application>Microsoft Office PowerPoint</Application>
  <PresentationFormat>Diavoorstelling (4:3)</PresentationFormat>
  <Paragraphs>279</Paragraphs>
  <Slides>25</Slides>
  <Notes>7</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25</vt:i4>
      </vt:variant>
    </vt:vector>
  </HeadingPairs>
  <TitlesOfParts>
    <vt:vector size="28" baseType="lpstr">
      <vt:lpstr>Arial</vt:lpstr>
      <vt:lpstr>Calibri</vt:lpstr>
      <vt:lpstr>Kantoorthema</vt:lpstr>
      <vt:lpstr>Tirza: Boek en verfilming</vt:lpstr>
      <vt:lpstr> www.tirza.nl </vt:lpstr>
      <vt:lpstr>Arnon Grunberg</vt:lpstr>
      <vt:lpstr>www.arnongrunberg.com</vt:lpstr>
      <vt:lpstr>De start van een schrijverscarrière</vt:lpstr>
      <vt:lpstr>Grunberg schreef twee succesvolle romans onder pseudoniem</vt:lpstr>
      <vt:lpstr>Zeer productief schrijver </vt:lpstr>
      <vt:lpstr>Veelzijdig en productief</vt:lpstr>
      <vt:lpstr>In en buiten Nederland veel waardering:  </vt:lpstr>
      <vt:lpstr>Grunberg regisseert en provoceert</vt:lpstr>
      <vt:lpstr>Geniaal en arrogant</vt:lpstr>
      <vt:lpstr>Milieu van Grunberg </vt:lpstr>
      <vt:lpstr>Algemene thematiek bij Grunberg</vt:lpstr>
      <vt:lpstr>Citaten</vt:lpstr>
      <vt:lpstr>Thematiek en motieven in Tirza</vt:lpstr>
      <vt:lpstr>Jörgen Hofmeester is de hoofdpersoon, niet Tirza</vt:lpstr>
      <vt:lpstr>Jörgen Hofmeesters verlies</vt:lpstr>
      <vt:lpstr>Motieven</vt:lpstr>
      <vt:lpstr>Controle van de chaos</vt:lpstr>
      <vt:lpstr>Tuinmotief </vt:lpstr>
      <vt:lpstr>Seksualiteit</vt:lpstr>
      <vt:lpstr> Hofmeester accepteert niet dat zijn dochters seks hebben.  </vt:lpstr>
      <vt:lpstr>Intertekstualiteit</vt:lpstr>
      <vt:lpstr>Indeling en tijdverloop</vt:lpstr>
      <vt:lpstr>Stijl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Arnun Grunberg</dc:title>
  <dc:creator>flexus</dc:creator>
  <cp:lastModifiedBy>Ineke van de Steenoven</cp:lastModifiedBy>
  <cp:revision>29</cp:revision>
  <dcterms:created xsi:type="dcterms:W3CDTF">2012-04-17T11:35:15Z</dcterms:created>
  <dcterms:modified xsi:type="dcterms:W3CDTF">2022-10-17T15:17:28Z</dcterms:modified>
</cp:coreProperties>
</file>