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7" r:id="rId11"/>
    <p:sldId id="265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Rockwell" pitchFamily="18" charset="0"/>
              </a:defRPr>
            </a:lvl1pPr>
          </a:lstStyle>
          <a:p>
            <a:endParaRPr lang="nl-NL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Rockwell" pitchFamily="18" charset="0"/>
              </a:defRPr>
            </a:lvl1pPr>
          </a:lstStyle>
          <a:p>
            <a:fld id="{5824126D-A1D5-471B-B998-191B7C03CE4B}" type="datetimeFigureOut">
              <a:rPr lang="nl-NL"/>
              <a:pPr/>
              <a:t>02-10-2012</a:t>
            </a:fld>
            <a:endParaRPr lang="nl-NL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Rockwell" pitchFamily="18" charset="0"/>
              </a:defRPr>
            </a:lvl1pPr>
          </a:lstStyle>
          <a:p>
            <a:endParaRPr lang="nl-NL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Rockwell" pitchFamily="18" charset="0"/>
              </a:defRPr>
            </a:lvl1pPr>
          </a:lstStyle>
          <a:p>
            <a:fld id="{689D8B51-A710-43CB-9067-985EBA5CDDF8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nd diagonale hoek rechthoek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FCEA7D34-3118-4E03-8768-F77A49EA0DA3}" type="datetime1">
              <a:rPr lang="nl-NL" smtClean="0"/>
              <a:t>02-10-2012</a:t>
            </a:fld>
            <a:endParaRPr lang="nl-NL"/>
          </a:p>
        </p:txBody>
      </p:sp>
      <p:sp>
        <p:nvSpPr>
          <p:cNvPr id="6" name="Tijdelijke aanduiding voor dianummer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7C8704B5-F8DF-4A28-908A-0071E510AEB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Tijdelijke aanduiding voor voettekst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atum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A68D1-F4C0-421C-8894-394DAE433A03}" type="datetime1">
              <a:rPr lang="nl-NL" smtClean="0"/>
              <a:t>02-10-2012</a:t>
            </a:fld>
            <a:endParaRPr lang="nl-NL"/>
          </a:p>
        </p:txBody>
      </p:sp>
      <p:sp>
        <p:nvSpPr>
          <p:cNvPr id="6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2616B-1CD4-489F-B677-5E4AAF36EC8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atum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D90B0-1555-476A-B56B-597D0B3DBFC5}" type="datetime1">
              <a:rPr lang="nl-NL" smtClean="0"/>
              <a:t>02-10-2012</a:t>
            </a:fld>
            <a:endParaRPr lang="nl-NL"/>
          </a:p>
        </p:txBody>
      </p:sp>
      <p:sp>
        <p:nvSpPr>
          <p:cNvPr id="6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77B76-A744-492A-8D7C-A7EB6655367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9776830-3A32-4764-BCEA-36613A4CA890}" type="datetime1">
              <a:rPr lang="nl-NL" smtClean="0"/>
              <a:t>02-10-2012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3780DE-DC83-4C83-A205-FBAAF38A980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6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B07F56A0-128B-42BE-96AA-60565BBD9D68}" type="datetime1">
              <a:rPr lang="nl-NL" smtClean="0"/>
              <a:t>02-10-2012</a:t>
            </a:fld>
            <a:endParaRPr lang="nl-NL"/>
          </a:p>
        </p:txBody>
      </p:sp>
      <p:sp>
        <p:nvSpPr>
          <p:cNvPr id="6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FDD1B2A-314A-418D-BBD4-730C252597F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9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EFDB29-065F-499D-ACAA-73738DC6FC5E}" type="datetime1">
              <a:rPr lang="nl-NL" smtClean="0"/>
              <a:t>02-10-2012</a:t>
            </a:fld>
            <a:endParaRPr lang="nl-NL"/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8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E7B021-9358-4EDC-9E13-A083DCD7502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9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hthoek 10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9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C158BE-F218-4D21-8594-DB56A0E8CAFA}" type="datetime1">
              <a:rPr lang="nl-NL" smtClean="0"/>
              <a:t>02-10-2012</a:t>
            </a:fld>
            <a:endParaRPr lang="nl-NL"/>
          </a:p>
        </p:txBody>
      </p:sp>
      <p:sp>
        <p:nvSpPr>
          <p:cNvPr id="10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11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668015-5B44-497F-B4A8-581986D9A3B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5E3143-1CF2-426F-8620-F90B607FE345}" type="datetime1">
              <a:rPr lang="nl-NL" smtClean="0"/>
              <a:t>02-10-2012</a:t>
            </a:fld>
            <a:endParaRPr lang="nl-NL"/>
          </a:p>
        </p:txBody>
      </p:sp>
      <p:sp>
        <p:nvSpPr>
          <p:cNvPr id="5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6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BF787D-6212-4378-9423-7EB0AD88A5F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3" name="Tijdelijke aanduiding voor datum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920BB-419E-4DD2-A41E-78393B08B8A2}" type="datetime1">
              <a:rPr lang="nl-NL" smtClean="0"/>
              <a:t>02-10-2012</a:t>
            </a:fld>
            <a:endParaRPr lang="nl-NL"/>
          </a:p>
        </p:txBody>
      </p:sp>
      <p:sp>
        <p:nvSpPr>
          <p:cNvPr id="4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397DA-1978-42E0-A129-803251C7E80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7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datum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56D625FB-75B4-4F0D-9B67-C0870D6FE37A}" type="datetime1">
              <a:rPr lang="nl-NL" smtClean="0"/>
              <a:t>02-10-2012</a:t>
            </a:fld>
            <a:endParaRPr lang="nl-NL"/>
          </a:p>
        </p:txBody>
      </p:sp>
      <p:sp>
        <p:nvSpPr>
          <p:cNvPr id="7" name="Tijdelijke aanduiding voor dianummer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7C31616A-4DF9-4CCF-ACF7-F58F3B092D8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8" name="Tijdelijke aanduiding voor voettekst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dirty="0"/>
          </a:p>
        </p:txBody>
      </p:sp>
      <p:sp>
        <p:nvSpPr>
          <p:cNvPr id="5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C65E51C8-A842-4E99-9A1B-219AFF19A570}" type="datetime1">
              <a:rPr lang="nl-NL" smtClean="0"/>
              <a:t>02-10-2012</a:t>
            </a:fld>
            <a:endParaRPr lang="nl-NL"/>
          </a:p>
        </p:txBody>
      </p:sp>
      <p:sp>
        <p:nvSpPr>
          <p:cNvPr id="6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C8AC4A13-10B4-4D41-8DB2-80727BA88B9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B9BBB2"/>
                </a:solidFill>
                <a:latin typeface="Rockwell" pitchFamily="18" charset="0"/>
              </a:defRPr>
            </a:lvl1pPr>
          </a:lstStyle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2E993E5-126E-4CB9-8AB5-E1979A9E99FF}" type="datetime1">
              <a:rPr lang="nl-NL" smtClean="0"/>
              <a:t>02-10-2012</a:t>
            </a:fld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B65D0AC-95DA-41E2-B9DE-1E6E6DF2356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033" name="Tijdelijke aanduiding voor tekst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695" r:id="rId7"/>
    <p:sldLayoutId id="2147483702" r:id="rId8"/>
    <p:sldLayoutId id="2147483703" r:id="rId9"/>
    <p:sldLayoutId id="2147483694" r:id="rId10"/>
    <p:sldLayoutId id="2147483693" r:id="rId11"/>
  </p:sldLayoutIdLst>
  <p:hf hdr="0" dt="0"/>
  <p:txStyles>
    <p:titleStyle>
      <a:lvl1pPr marL="53975" algn="r" rtl="0" fontAlgn="base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2pPr>
      <a:lvl3pPr marL="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3pPr>
      <a:lvl4pPr marL="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4pPr>
      <a:lvl5pPr marL="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5pPr>
      <a:lvl6pPr marL="5111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6pPr>
      <a:lvl7pPr marL="9683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7pPr>
      <a:lvl8pPr marL="14255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8pPr>
      <a:lvl9pPr marL="18827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92822" y="336551"/>
            <a:ext cx="8229599" cy="2209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ARGUMENTEREN </a:t>
            </a:r>
            <a:endParaRPr lang="nl-NL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635375" y="2492375"/>
            <a:ext cx="4889500" cy="9366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nl-NL" dirty="0" smtClean="0"/>
              <a:t>Samenvatting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1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308039-1CF7-4B5A-9CC5-395510FE8B38}" type="slidenum">
              <a:rPr lang="nl-NL"/>
              <a:pPr>
                <a:defRPr/>
              </a:pPr>
              <a:t>10</a:t>
            </a:fld>
            <a:endParaRPr lang="nl-NL"/>
          </a:p>
        </p:txBody>
      </p:sp>
      <p:sp>
        <p:nvSpPr>
          <p:cNvPr id="32771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nl-NL" sz="2400" smtClean="0"/>
          </a:p>
          <a:p>
            <a:pPr>
              <a:buFont typeface="Wingdings 2" pitchFamily="18" charset="2"/>
              <a:buNone/>
            </a:pPr>
            <a:endParaRPr lang="nl-NL" sz="2400" smtClean="0"/>
          </a:p>
          <a:p>
            <a:pPr>
              <a:buFont typeface="Wingdings 2" pitchFamily="18" charset="2"/>
              <a:buNone/>
            </a:pPr>
            <a:endParaRPr lang="nl-NL" sz="2400" smtClean="0"/>
          </a:p>
          <a:p>
            <a:pPr>
              <a:buFont typeface="Wingdings 2" pitchFamily="18" charset="2"/>
              <a:buNone/>
            </a:pPr>
            <a:endParaRPr lang="nl-NL" sz="2400" smtClean="0"/>
          </a:p>
        </p:txBody>
      </p:sp>
      <p:pic>
        <p:nvPicPr>
          <p:cNvPr id="2" name="Titel 1"/>
          <p:cNvPicPr>
            <a:picLocks noGrp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28725" y="254000"/>
            <a:ext cx="6684963" cy="1143000"/>
          </a:xfrm>
          <a:noFill/>
        </p:spPr>
      </p:pic>
      <p:graphicFrame>
        <p:nvGraphicFramePr>
          <p:cNvPr id="32832" name="Group 64"/>
          <p:cNvGraphicFramePr>
            <a:graphicFrameLocks noGrp="1"/>
          </p:cNvGraphicFramePr>
          <p:nvPr/>
        </p:nvGraphicFramePr>
        <p:xfrm>
          <a:off x="684213" y="1412875"/>
          <a:ext cx="7200900" cy="4632960"/>
        </p:xfrm>
        <a:graphic>
          <a:graphicData uri="http://schemas.openxmlformats.org/drawingml/2006/table">
            <a:tbl>
              <a:tblPr/>
              <a:tblGrid>
                <a:gridCol w="7200900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Argument contra 1		              Subargument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De student kiest zelf voor ontgroening, want lid worden van een vereniging die ontgroent, is niet verplicht.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Weerlegging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Als studenten door ontgroening slechter presteren, moet er toch een verbod op kunnen komen.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4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Argument contra 2			Subargument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Wie zegt er dat we steeds iets nieuws moeten doen voor eerstejaarsstudenten? De traditie heeft bewezen dat ontgroenen nog steeds haar waarde heeft.</a:t>
                      </a:r>
                      <a:endParaRPr kumimoji="0" lang="nl-NL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3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Weerlegging                                               Subargument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Dat ontgroenen nog steeds waarde heeft kan niet bewezen worden, want de ontgroeningspraktijken en de gevolgen ervan worden bijna nooit buiten de vereniging besproken.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4C7B51-38EF-49A3-A0EA-099B8A015B65}" type="slidenum">
              <a:rPr lang="nl-NL"/>
              <a:pPr>
                <a:defRPr/>
              </a:pPr>
              <a:t>11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3875" y="838177"/>
            <a:ext cx="8229600" cy="1253684"/>
          </a:xfrm>
        </p:spPr>
        <p:txBody>
          <a:bodyPr>
            <a:normAutofit fontScale="90000"/>
          </a:bodyPr>
          <a:lstStyle/>
          <a:p>
            <a:pPr marL="54864"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Argumenteren: soorten argumenten</a:t>
            </a:r>
            <a:b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endParaRPr lang="nl-NL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2530" name="Tijdelijke aanduiding voor inhoud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nl-NL" sz="2000" smtClean="0"/>
              <a:t>1. Argumentatie op basis van eigenschap </a:t>
            </a:r>
          </a:p>
          <a:p>
            <a:pPr>
              <a:buFont typeface="Wingdings 2" pitchFamily="18" charset="2"/>
              <a:buNone/>
            </a:pPr>
            <a:r>
              <a:rPr lang="nl-NL" sz="2000" smtClean="0"/>
              <a:t>    (Het standpunt krijgt geldigheid in het argument een eigenschap van het standpunt zit)</a:t>
            </a:r>
          </a:p>
          <a:p>
            <a:pPr>
              <a:buFont typeface="Wingdings 2" pitchFamily="18" charset="2"/>
              <a:buNone/>
            </a:pPr>
            <a:r>
              <a:rPr lang="nl-NL" sz="2000" smtClean="0"/>
              <a:t>	Die soep is vies, want er zit vermicelli in.</a:t>
            </a:r>
          </a:p>
          <a:p>
            <a:r>
              <a:rPr lang="nl-NL" sz="2000" smtClean="0"/>
              <a:t>2. Argumentatie op basis van oorzaak-gevolg</a:t>
            </a:r>
          </a:p>
          <a:p>
            <a:pPr>
              <a:buFont typeface="Wingdings 2" pitchFamily="18" charset="2"/>
              <a:buNone/>
            </a:pPr>
            <a:r>
              <a:rPr lang="nl-NL" sz="2000" smtClean="0"/>
              <a:t>	(Het standpunt krijgt geldigheid omdat het argument iets voorspelt of verklaart. )</a:t>
            </a:r>
          </a:p>
          <a:p>
            <a:pPr>
              <a:buFont typeface="Wingdings 2" pitchFamily="18" charset="2"/>
              <a:buNone/>
            </a:pPr>
            <a:r>
              <a:rPr lang="nl-NL" sz="2000" smtClean="0"/>
              <a:t>	Verklarend: Hij rijdt in een dikke auto, dus hij is rijk</a:t>
            </a:r>
          </a:p>
          <a:p>
            <a:pPr>
              <a:buFont typeface="Wingdings 2" pitchFamily="18" charset="2"/>
              <a:buNone/>
            </a:pPr>
            <a:r>
              <a:rPr lang="nl-NL" sz="2000" smtClean="0"/>
              <a:t>	Voorspellend: Het gaat regenen, want ik zie dikke wolken</a:t>
            </a:r>
          </a:p>
          <a:p>
            <a:r>
              <a:rPr lang="nl-NL" sz="2000" smtClean="0"/>
              <a:t>3. Argumentatie op basis van doel/middel</a:t>
            </a:r>
          </a:p>
          <a:p>
            <a:pPr>
              <a:buFont typeface="Wingdings 2" pitchFamily="18" charset="2"/>
              <a:buNone/>
            </a:pPr>
            <a:r>
              <a:rPr lang="nl-NL" sz="2000" smtClean="0"/>
              <a:t>	(Dit is een vorm van argumentatie op basis van oorzaak-gevolg.) Rekeningrijden is goed, het verkleint het fileprobleem.</a:t>
            </a:r>
          </a:p>
          <a:p>
            <a:pPr>
              <a:buFont typeface="Wingdings 2" pitchFamily="18" charset="2"/>
              <a:buNone/>
            </a:pPr>
            <a:r>
              <a:rPr lang="nl-NL" sz="2000" smtClean="0"/>
              <a:t>	We willen laptops invoeren, dat is goed voor het zelfstandig studeren.</a:t>
            </a:r>
          </a:p>
          <a:p>
            <a:pPr>
              <a:buFont typeface="Wingdings 2" pitchFamily="18" charset="2"/>
              <a:buNone/>
            </a:pPr>
            <a:r>
              <a:rPr lang="nl-NL" sz="200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76AAC-BE1D-43FC-8E90-9A2EAA6A8483}" type="slidenum">
              <a:rPr lang="nl-NL"/>
              <a:pPr>
                <a:defRPr/>
              </a:pPr>
              <a:t>12</a:t>
            </a:fld>
            <a:endParaRPr lang="nl-NL"/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l-NL" sz="1600" smtClean="0"/>
              <a:t>4. Argumentatie op basis van voor- en nadelen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z="1600" smtClean="0"/>
              <a:t>	(Het standpunt krijgt geldigheid omdat de afweging van voor- en nadelen gunstig of ongunstig is.)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z="1600" smtClean="0"/>
              <a:t>	Hoewel ik bloemkool niet lekker vind, eet ik  door. Ik heb honger.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z="1600" smtClean="0"/>
              <a:t>	Ik weet wel dat een iPod duur is en dat het een statussymbool is. Ik koop ‘m toch, want de kwaliteit is heel goed.</a:t>
            </a:r>
          </a:p>
          <a:p>
            <a:pPr>
              <a:lnSpc>
                <a:spcPct val="90000"/>
              </a:lnSpc>
            </a:pPr>
            <a:r>
              <a:rPr lang="nl-NL" sz="1600" smtClean="0"/>
              <a:t>5. Argumentatie op basis van vergelijking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z="1600" smtClean="0"/>
              <a:t>	(Het standpunt krijgt geldigheid omdat in een vergelijkbare situatie hetzelfde gebeurde)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z="1600" smtClean="0"/>
              <a:t>	Toen ik stopte met roken werd ik dikker. Ik ga dus niet stoppen met drinken.</a:t>
            </a:r>
          </a:p>
          <a:p>
            <a:pPr>
              <a:lnSpc>
                <a:spcPct val="90000"/>
              </a:lnSpc>
            </a:pPr>
            <a:r>
              <a:rPr lang="nl-NL" sz="1600" smtClean="0"/>
              <a:t>6. Argumenteren op basis van een voorbeeld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z="1600" smtClean="0"/>
              <a:t>	(Het algemene standpunt krijg geldigheid omdat voor het kleine voorbeeld hetzelfde gold.)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z="1600" smtClean="0"/>
              <a:t>	We moeten die klas echt aanpakken, want gisteren is het met Jan behoorlijk uit de hand gelopen.</a:t>
            </a:r>
          </a:p>
          <a:p>
            <a:pPr>
              <a:lnSpc>
                <a:spcPct val="90000"/>
              </a:lnSpc>
            </a:pPr>
            <a:r>
              <a:rPr lang="nl-NL" sz="1600" smtClean="0"/>
              <a:t>7. Argumenteren op basis van een autoriteit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z="1600" smtClean="0"/>
              <a:t>	(Het standpunt krijgt geldigheid omdat in het argument een objectieve en voor iedereen aanvaardbare autoriteit wordt opgevoerd.)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z="1600" smtClean="0"/>
              <a:t>	De BOVAG heeft gezegd dat de Volvo S60 veel problemen geeft met de motor, die auto ga ik dus niet kopen.</a:t>
            </a:r>
          </a:p>
        </p:txBody>
      </p:sp>
      <p:pic>
        <p:nvPicPr>
          <p:cNvPr id="2" name="Titel 1"/>
          <p:cNvPicPr>
            <a:picLocks noGrp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55875" y="0"/>
            <a:ext cx="5976938" cy="16287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6909B-BBDE-4BA2-8970-7AC608E77619}" type="slidenum">
              <a:rPr lang="nl-NL"/>
              <a:pPr>
                <a:defRPr/>
              </a:pPr>
              <a:t>13</a:t>
            </a:fld>
            <a:endParaRPr lang="nl-NL"/>
          </a:p>
        </p:txBody>
      </p:sp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vert="horz" wrap="square" lIns="91440" tIns="4572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nl-NL" sz="4200" smtClean="0">
                <a:effectLst/>
              </a:rPr>
              <a:t>Argumenteren: </a:t>
            </a:r>
            <a:br>
              <a:rPr lang="nl-NL" sz="4200" smtClean="0">
                <a:effectLst/>
              </a:rPr>
            </a:br>
            <a:r>
              <a:rPr lang="nl-NL" sz="4200" smtClean="0">
                <a:effectLst/>
              </a:rPr>
              <a:t>drogredenen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1. Overhaaste generalisatie. Iemand doet een algemene uitspraak en argumenteert met een niet typerend of representatief voorbeeld.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	Vb. Onze Philips televisie was shit. Alle apparatuur van Philips is slecht.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2. Verkeerde vergelijking. Iemand probeert met een onjuiste vergelijking gelijk te krijgen.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	Vb. Harddrugs moeten mogen, want drank en sigaretten zijn ook vrij verkrijgbaar.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3. Verkeerde oorzaak-gevolgrelatie. Het gevolg volgt niet automatisch uit de oorzaak. Of: er is geen logisch verband.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	Vb. Sinds Anneke op korfbal zit, wordt ze steeds dikker.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4. Standpunt verdraaien. Iemand ‘verergert’ het standpunt heel sterk. Hij verandert het tot een standpunt dat de ander niet gezegd heeft.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	Vb. Ruud: ‘Soms zullen asielzoekers moeten worden opgevangen in noodvoorzieningen.’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     Tara: ‘Dus jij vindt dat ze weer in van die lekkende tenten moeten.’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5. Ontduiken van de bewijslast. Geen argumenten geven, maar inhoudsloze  taal gebruiken.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nl-NL" sz="1800" smtClean="0"/>
              <a:t>     Vb. Waarom denk je dat Obama weer zal winnen? Het staat als een paal boven water dat hij de volgende verkiezingen gaat winnen.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28709E-CD1A-42DF-B6C3-5D29E25599A1}" type="slidenum">
              <a:rPr lang="nl-NL"/>
              <a:pPr>
                <a:defRPr/>
              </a:pPr>
              <a:t>14</a:t>
            </a:fld>
            <a:endParaRPr lang="nl-NL"/>
          </a:p>
        </p:txBody>
      </p:sp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68313" y="260350"/>
            <a:ext cx="8229600" cy="1143000"/>
          </a:xfrm>
          <a:noFill/>
        </p:spPr>
        <p:txBody>
          <a:bodyPr vert="horz" wrap="square" lIns="91440" tIns="4572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nl-NL" sz="4200" smtClean="0">
                <a:effectLst/>
              </a:rPr>
              <a:t>Argumenteren: </a:t>
            </a:r>
            <a:br>
              <a:rPr lang="nl-NL" sz="4200" smtClean="0">
                <a:effectLst/>
              </a:rPr>
            </a:br>
            <a:r>
              <a:rPr lang="nl-NL" sz="4200" smtClean="0">
                <a:effectLst/>
              </a:rPr>
              <a:t>drogredenen</a:t>
            </a:r>
          </a:p>
        </p:txBody>
      </p:sp>
      <p:sp>
        <p:nvSpPr>
          <p:cNvPr id="47107" name="Rectangle 3"/>
          <p:cNvSpPr>
            <a:spLocks noGrp="1"/>
          </p:cNvSpPr>
          <p:nvPr>
            <p:ph type="body" idx="4294967295"/>
          </p:nvPr>
        </p:nvSpPr>
        <p:spPr>
          <a:xfrm>
            <a:off x="179388" y="1646238"/>
            <a:ext cx="8507412" cy="4525962"/>
          </a:xfrm>
        </p:spPr>
        <p:txBody>
          <a:bodyPr/>
          <a:lstStyle/>
          <a:p>
            <a:pPr lvl="1">
              <a:lnSpc>
                <a:spcPct val="80000"/>
              </a:lnSpc>
              <a:buSzTx/>
              <a:buFontTx/>
              <a:buNone/>
            </a:pPr>
            <a:endParaRPr lang="nl-NL" sz="2000" smtClean="0"/>
          </a:p>
          <a:p>
            <a:pPr lvl="1">
              <a:lnSpc>
                <a:spcPct val="80000"/>
              </a:lnSpc>
              <a:buSzTx/>
              <a:buFontTx/>
              <a:buNone/>
            </a:pPr>
            <a:endParaRPr lang="nl-NL" sz="2000" smtClean="0"/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r>
              <a:rPr lang="nl-NL" sz="2000" smtClean="0"/>
              <a:t>6. Cirkelredenering. Het argument is hetzelfde als het standpunt</a:t>
            </a:r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r>
              <a:rPr lang="nl-NL" sz="2000" smtClean="0"/>
              <a:t>	Vb. Ik hoef mezelf niet te veranderen. Je moet me nemen zoals ik ben</a:t>
            </a:r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r>
              <a:rPr lang="nl-NL" sz="2000" smtClean="0"/>
              <a:t>7. Persoonlijke aanval. In plaats van over iemands argument na te denken, val je diegene persoonlijk aan. </a:t>
            </a:r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r>
              <a:rPr lang="nl-NL" sz="2000" smtClean="0"/>
              <a:t>	Vb. Wie ben jij als milieuvervuilende autorijder om te zeggen dat iedereen fosfaatvrij moet gaan wassen.</a:t>
            </a:r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r>
              <a:rPr lang="nl-NL" sz="2000" smtClean="0"/>
              <a:t>8. Verkeerde autoriteit. De autoriteit die iemand noemt, is helemaal geen autoriteit.</a:t>
            </a:r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r>
              <a:rPr lang="nl-NL" sz="2000" smtClean="0"/>
              <a:t>	Vb. De leraar scheikunde zegt dat het morgen slecht weer wordt, dus……</a:t>
            </a:r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r>
              <a:rPr lang="nl-NL" sz="2000" smtClean="0"/>
              <a:t>9. Bespelen van het publiek. De spreker doet een beroep op de emoties van de luisteraar, vaak met retorische middelen.</a:t>
            </a:r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r>
              <a:rPr lang="nl-NL" sz="2000" smtClean="0"/>
              <a:t>	Vb. Hoe is het mogelijk dat de hele wereld toekijkt hoe agenten demonstranten molesteren?</a:t>
            </a:r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r>
              <a:rPr lang="nl-NL" sz="2000" smtClean="0"/>
              <a:t>10. Populisme. Een beroep doen op het volksgevoel. </a:t>
            </a:r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r>
              <a:rPr lang="nl-NL" sz="2000" smtClean="0"/>
              <a:t>     Vb. Iedere Nederlander weet dat bepaalde groepen het voorzien hebben op onze welvaart. </a:t>
            </a:r>
          </a:p>
          <a:p>
            <a:pPr>
              <a:lnSpc>
                <a:spcPct val="80000"/>
              </a:lnSpc>
              <a:buSzTx/>
              <a:buFont typeface="Wingdings 2" pitchFamily="18" charset="2"/>
              <a:buNone/>
            </a:pPr>
            <a:endParaRPr lang="nl-NL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CAD388-F9CF-4439-8B17-62D510E63E16}" type="slidenum">
              <a:rPr lang="nl-NL"/>
              <a:pPr>
                <a:defRPr/>
              </a:pPr>
              <a:t>2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3550" y="264648"/>
            <a:ext cx="8229600" cy="114300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Argumenteren in SE en CE </a:t>
            </a:r>
            <a:endParaRPr lang="nl-NL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4338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nl-NL" smtClean="0"/>
              <a:t>Gebruik van argumenteren in SE:</a:t>
            </a:r>
          </a:p>
          <a:p>
            <a:r>
              <a:rPr lang="nl-NL" smtClean="0"/>
              <a:t>Mondeling betoog</a:t>
            </a:r>
          </a:p>
          <a:p>
            <a:r>
              <a:rPr lang="nl-NL" smtClean="0"/>
              <a:t>Schriftelijk betoog</a:t>
            </a:r>
          </a:p>
          <a:p>
            <a:r>
              <a:rPr lang="nl-NL" smtClean="0"/>
              <a:t>Tekst met vragen over argumenten</a:t>
            </a:r>
          </a:p>
          <a:p>
            <a:pPr>
              <a:buFont typeface="Wingdings 2" pitchFamily="18" charset="2"/>
              <a:buNone/>
            </a:pPr>
            <a:r>
              <a:rPr lang="nl-NL" smtClean="0"/>
              <a:t>  </a:t>
            </a:r>
          </a:p>
          <a:p>
            <a:pPr>
              <a:buFont typeface="Wingdings 2" pitchFamily="18" charset="2"/>
              <a:buNone/>
            </a:pPr>
            <a:r>
              <a:rPr lang="nl-NL" smtClean="0"/>
              <a:t>Gebruik van argumenten in CE </a:t>
            </a:r>
          </a:p>
          <a:p>
            <a:r>
              <a:rPr lang="nl-NL" smtClean="0"/>
              <a:t>Tekst met vragen over- of samenvattingsopdracht met argumenten</a:t>
            </a:r>
          </a:p>
          <a:p>
            <a:pPr>
              <a:buFont typeface="Wingdings 2" pitchFamily="18" charset="2"/>
              <a:buNone/>
            </a:pPr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049FBA-3ACD-48E2-9CF0-F320FEC13E5D}" type="slidenum">
              <a:rPr lang="nl-NL"/>
              <a:pPr>
                <a:defRPr/>
              </a:pPr>
              <a:t>3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Argumenteren:</a:t>
            </a:r>
            <a:b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standpunt </a:t>
            </a:r>
            <a:endParaRPr lang="nl-NL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mtClean="0"/>
              <a:t>Standpunt = mening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nl-NL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mtClean="0"/>
              <a:t>Standpunt dat vóór argumenten wordt gepresenteerd= stelling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mtClean="0"/>
              <a:t>Standpunt dat na argumenten wordt gepresenteerd = conclusie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nl-NL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mtClean="0"/>
              <a:t>Vb. Ontgroening bij studentenverenigingen moet verboden worden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De Nassau </a:t>
            </a:r>
            <a:r>
              <a:rPr lang="nl-NL" dirty="0" smtClean="0"/>
              <a:t>-SV 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F3803-8477-4205-9FC4-4C1446BD7861}" type="slidenum">
              <a:rPr lang="nl-NL"/>
              <a:pPr>
                <a:defRPr/>
              </a:pPr>
              <a:t>4</a:t>
            </a:fld>
            <a:endParaRPr lang="nl-NL"/>
          </a:p>
        </p:txBody>
      </p:sp>
      <p:sp>
        <p:nvSpPr>
          <p:cNvPr id="16386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Het standpunt wordt ondersteund met </a:t>
            </a:r>
          </a:p>
          <a:p>
            <a:pPr>
              <a:buFont typeface="Wingdings 2" pitchFamily="18" charset="2"/>
              <a:buNone/>
            </a:pPr>
            <a:r>
              <a:rPr lang="nl-NL" smtClean="0"/>
              <a:t>	argumenten= argumentatie pro.</a:t>
            </a:r>
          </a:p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Vb.  Standpunt:Ontgroenen door 	studentenverenigingen moet 	verboden worden.</a:t>
            </a:r>
          </a:p>
          <a:p>
            <a:pPr>
              <a:buFont typeface="Wingdings 2" pitchFamily="18" charset="2"/>
              <a:buNone/>
            </a:pPr>
            <a:r>
              <a:rPr lang="nl-NL" smtClean="0"/>
              <a:t>		Argument voor het standpunt: Het is 	ongezond voor studenten. 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967038" y="333375"/>
            <a:ext cx="56372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" name="Titel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96875" y="0"/>
            <a:ext cx="8759825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3A2D0-CE97-4F33-AB4C-11833C131B35}" type="slidenum">
              <a:rPr lang="nl-NL"/>
              <a:pPr>
                <a:defRPr/>
              </a:pPr>
              <a:t>5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4663" y="320211"/>
            <a:ext cx="8229599" cy="1143000"/>
          </a:xfrm>
        </p:spPr>
        <p:txBody>
          <a:bodyPr>
            <a:normAutofit fontScale="90000"/>
          </a:bodyPr>
          <a:lstStyle/>
          <a:p>
            <a:pPr marL="54864"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Argumenteren:</a:t>
            </a:r>
            <a:b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meervoudige argumentatie</a:t>
            </a:r>
            <a:endParaRPr lang="nl-NL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7410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Een standpunt kan verdedigd worden met verschillende gelijkwaardige argumenten= meervoudige nevenschikkende argumentatie</a:t>
            </a:r>
          </a:p>
          <a:p>
            <a:r>
              <a:rPr lang="nl-NL" smtClean="0"/>
              <a:t>Vb. Ontgroenen moet verboden worden.  Het is ten eerste ongezond voor studenten. Ten tweede is het een achterhaalde traditie. Ten derde kost het de studenten veel tijd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9FE66-1C95-42CE-B4D7-F26D0461FF67}" type="slidenum">
              <a:rPr lang="nl-NL"/>
              <a:pPr>
                <a:defRPr/>
              </a:pPr>
              <a:t>6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Argumenteren</a:t>
            </a:r>
            <a:b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subargumenten</a:t>
            </a:r>
            <a:endParaRPr lang="nl-NL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NL" smtClean="0"/>
              <a:t>Argumenten kunnen zelf ondersteund worden door nieuwe argumenten= onderschikkende argumentatie.</a:t>
            </a:r>
          </a:p>
          <a:p>
            <a:pPr>
              <a:lnSpc>
                <a:spcPct val="90000"/>
              </a:lnSpc>
            </a:pPr>
            <a:r>
              <a:rPr lang="nl-NL" smtClean="0"/>
              <a:t>Vb. Arg. 1 Het ontgroenen door studentenverenigingen is ongezond voor de studenten want (subargument)  bij ontgroeningen krijgen studenten veel te weinig slaap, moeten ze ongezonde dingen eten en daarnaast grote fysieke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nl-NL" smtClean="0"/>
              <a:t>   inspanningen leveren.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2A118-7B73-4C8C-A8D3-B09448E76130}" type="slidenum">
              <a:rPr lang="nl-NL"/>
              <a:pPr>
                <a:defRPr/>
              </a:pPr>
              <a:t>7</a:t>
            </a:fld>
            <a:endParaRPr lang="nl-NL"/>
          </a:p>
        </p:txBody>
      </p:sp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vert="horz" wrap="square" lIns="91440" tIns="4572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nl-NL" sz="4200" smtClean="0">
                <a:effectLst/>
              </a:rPr>
              <a:t>Argumenteren</a:t>
            </a:r>
            <a:br>
              <a:rPr lang="nl-NL" sz="4200" smtClean="0">
                <a:effectLst/>
              </a:rPr>
            </a:br>
            <a:r>
              <a:rPr lang="nl-NL" sz="4200" smtClean="0">
                <a:effectLst/>
              </a:rPr>
              <a:t>tegenargumenten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nl-NL" smtClean="0"/>
              <a:t>In een betoog noemt de voorstander van een standpunt zelf ook tegenargumenten, om deze vervolgens te ontkrachten of af te zwakken. Dit maakt het betoog sterker,</a:t>
            </a:r>
          </a:p>
          <a:p>
            <a:r>
              <a:rPr lang="nl-NL" smtClean="0"/>
              <a:t>Vb. tegenargument: Een student kiest er zelf voor om lid te worden van een vereniging, dus ( conclusie) hoeft de ontgroening niet verboden te worden. </a:t>
            </a:r>
          </a:p>
          <a:p>
            <a:endParaRPr lang="nl-NL" smtClean="0"/>
          </a:p>
          <a:p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585765-061F-40F9-BE99-4D8F0AD7F53A}" type="slidenum">
              <a:rPr lang="nl-NL"/>
              <a:pPr>
                <a:defRPr/>
              </a:pPr>
              <a:t>8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173813" y="185987"/>
            <a:ext cx="9281955" cy="1275878"/>
          </a:xfrm>
        </p:spPr>
        <p:txBody>
          <a:bodyPr>
            <a:normAutofit fontScale="90000"/>
          </a:bodyPr>
          <a:lstStyle/>
          <a:p>
            <a:pPr marL="54864"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Argumenteren</a:t>
            </a:r>
            <a:b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weerlegging</a:t>
            </a:r>
            <a:endParaRPr lang="nl-NL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0482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Vb: weerlegging van een tegenargument:</a:t>
            </a:r>
          </a:p>
          <a:p>
            <a:r>
              <a:rPr lang="nl-NL" smtClean="0"/>
              <a:t>Vb: Ook al wil de student zelf lid worden van een vereniging met ontgroening, dan kunnen we nog besluiten dat ontgroeningen verboden moeten worden omdat ze niet bijdragen aan de studieresultaten.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De Nassau -SV  </a:t>
            </a:r>
            <a:endParaRPr lang="nl-NL"/>
          </a:p>
        </p:txBody>
      </p:sp>
      <p:sp>
        <p:nvSpPr>
          <p:cNvPr id="1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B645A-D96B-4735-A307-F6A68817C605}" type="slidenum">
              <a:rPr lang="nl-NL"/>
              <a:pPr>
                <a:defRPr/>
              </a:pPr>
              <a:t>9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3875" y="320211"/>
            <a:ext cx="8229600" cy="1143000"/>
          </a:xfrm>
        </p:spPr>
        <p:txBody>
          <a:bodyPr>
            <a:normAutofit fontScale="90000"/>
          </a:bodyPr>
          <a:lstStyle/>
          <a:p>
            <a:pPr marL="54864"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Betoogschema</a:t>
            </a:r>
            <a:b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nl-NL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voor SE </a:t>
            </a:r>
            <a:endParaRPr lang="nl-NL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21594" name="Group 90"/>
          <p:cNvGraphicFramePr>
            <a:graphicFrameLocks noGrp="1"/>
          </p:cNvGraphicFramePr>
          <p:nvPr/>
        </p:nvGraphicFramePr>
        <p:xfrm>
          <a:off x="539750" y="1557338"/>
          <a:ext cx="8015288" cy="4691380"/>
        </p:xfrm>
        <a:graphic>
          <a:graphicData uri="http://schemas.openxmlformats.org/drawingml/2006/table">
            <a:tbl>
              <a:tblPr/>
              <a:tblGrid>
                <a:gridCol w="8015288"/>
              </a:tblGrid>
              <a:tr h="146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Standpunt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Ontgroenen door studentenverenigingen moet verboden worden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Argument pro 1                                                Subargument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Ontgroenen is ongezond voor de student, want hij slaapt te weinig, eet slecht en moet toch grote fysieke prestaties leveren.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Argument pro 2                                                Subargument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Ontgroenen is een ouderwetse en achterhaalde traditie uit de negentiende eeuw. In onze eeuw moeten we met nieuwe manieren voor introductie in de studie aankomen.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Argument pro 3                                               Subargument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nl-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</a:rPr>
                        <a:t>Ontgroenen kost veel tijd die de student beter aan zijn studie zou kunnen besteden. Dan worden de resultaten van de Nederlandse studenten weer vergelijkbaar met die van de Angelsaksische landen.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ieterij">
  <a:themeElements>
    <a:clrScheme name="Gieterij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Gieterij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ieterij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212</TotalTime>
  <Words>557</Words>
  <Application>Microsoft Office PowerPoint</Application>
  <PresentationFormat>Diavoorstelling (4:3)</PresentationFormat>
  <Paragraphs>130</Paragraphs>
  <Slides>14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Gieterij</vt:lpstr>
      <vt:lpstr>ARGUMENTEREN </vt:lpstr>
      <vt:lpstr>Argumenteren in SE en CE </vt:lpstr>
      <vt:lpstr>Argumenteren: standpunt </vt:lpstr>
      <vt:lpstr>Dia 4</vt:lpstr>
      <vt:lpstr>Argumenteren: meervoudige argumentatie</vt:lpstr>
      <vt:lpstr>Argumenteren subargumenten</vt:lpstr>
      <vt:lpstr>Argumenteren tegenargumenten</vt:lpstr>
      <vt:lpstr>Argumenteren weerlegging</vt:lpstr>
      <vt:lpstr>Betoogschema voor SE </vt:lpstr>
      <vt:lpstr>Dia 10</vt:lpstr>
      <vt:lpstr> Argumenteren: soorten argumenten </vt:lpstr>
      <vt:lpstr>Dia 12</vt:lpstr>
      <vt:lpstr>Argumenteren:  drogredenen</vt:lpstr>
      <vt:lpstr>Argumenteren:  drogredenen</vt:lpstr>
    </vt:vector>
  </TitlesOfParts>
  <Company>scholengemeenschap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ARGUMENTEREN </dc:title>
  <dc:creator>Ineke van de Steenov</dc:creator>
  <cp:lastModifiedBy>Ineke van de Steenov</cp:lastModifiedBy>
  <cp:revision>11</cp:revision>
  <dcterms:created xsi:type="dcterms:W3CDTF">2011-08-29T11:43:13Z</dcterms:created>
  <dcterms:modified xsi:type="dcterms:W3CDTF">2012-10-02T06:23:54Z</dcterms:modified>
</cp:coreProperties>
</file>