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9" r:id="rId4"/>
    <p:sldId id="258" r:id="rId5"/>
    <p:sldId id="270" r:id="rId6"/>
    <p:sldId id="260" r:id="rId7"/>
    <p:sldId id="274" r:id="rId8"/>
    <p:sldId id="261" r:id="rId9"/>
    <p:sldId id="262" r:id="rId10"/>
    <p:sldId id="259" r:id="rId11"/>
    <p:sldId id="264" r:id="rId12"/>
    <p:sldId id="276" r:id="rId13"/>
    <p:sldId id="263" r:id="rId14"/>
    <p:sldId id="273" r:id="rId15"/>
    <p:sldId id="272" r:id="rId16"/>
    <p:sldId id="271" r:id="rId17"/>
    <p:sldId id="280" r:id="rId18"/>
    <p:sldId id="265" r:id="rId19"/>
    <p:sldId id="275" r:id="rId20"/>
    <p:sldId id="266" r:id="rId21"/>
    <p:sldId id="277" r:id="rId22"/>
    <p:sldId id="267" r:id="rId23"/>
    <p:sldId id="278" r:id="rId24"/>
    <p:sldId id="268" r:id="rId25"/>
    <p:sldId id="279" r:id="rId2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nl-N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op het pictogram als u een afbeelding wilt toevoegen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2131CB6-593F-453C-A39F-D392A447DED3}" type="datetimeFigureOut">
              <a:rPr lang="nl-NL" smtClean="0"/>
              <a:pPr/>
              <a:t>18-01-2013</a:t>
            </a:fld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4B24275-0067-4F6A-AA46-2C8E9402EB6B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Postmodernisme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In de Nederlandse Literatuur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2701097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Maatschappelijke achtergrond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Nederland </a:t>
            </a:r>
            <a:r>
              <a:rPr lang="nl-NL" dirty="0" smtClean="0"/>
              <a:t>– de </a:t>
            </a:r>
            <a:r>
              <a:rPr lang="nl-NL" dirty="0" smtClean="0"/>
              <a:t>Westerse wereld </a:t>
            </a:r>
          </a:p>
          <a:p>
            <a:pPr marL="0" indent="0">
              <a:buNone/>
            </a:pPr>
            <a:r>
              <a:rPr lang="nl-NL" dirty="0" smtClean="0"/>
              <a:t>    in de </a:t>
            </a:r>
            <a:r>
              <a:rPr lang="nl-NL" dirty="0" smtClean="0"/>
              <a:t>jaren zestig</a:t>
            </a:r>
            <a:endParaRPr lang="nl-NL" dirty="0" smtClean="0"/>
          </a:p>
          <a:p>
            <a:r>
              <a:rPr lang="nl-NL" dirty="0" smtClean="0"/>
              <a:t>Democratisering</a:t>
            </a:r>
          </a:p>
          <a:p>
            <a:r>
              <a:rPr lang="nl-NL" dirty="0" smtClean="0"/>
              <a:t>Ontzuiling</a:t>
            </a:r>
          </a:p>
          <a:p>
            <a:r>
              <a:rPr lang="nl-NL" dirty="0" smtClean="0"/>
              <a:t>Vermenging hoge en lage cultuur</a:t>
            </a:r>
          </a:p>
          <a:p>
            <a:r>
              <a:rPr lang="nl-NL" dirty="0" smtClean="0"/>
              <a:t>Opkomst pop art </a:t>
            </a:r>
          </a:p>
          <a:p>
            <a:r>
              <a:rPr lang="nl-NL" dirty="0" smtClean="0"/>
              <a:t>Antioorlog, antiburgerlijk </a:t>
            </a:r>
          </a:p>
          <a:p>
            <a:r>
              <a:rPr lang="nl-NL" dirty="0" smtClean="0"/>
              <a:t>Invloeden vanuit buitenland op de kunst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904511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Maatschappelijke achtergrond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Nederland –de Westerse wereld </a:t>
            </a:r>
          </a:p>
          <a:p>
            <a:pPr marL="0" indent="0">
              <a:buNone/>
            </a:pPr>
            <a:r>
              <a:rPr lang="nl-NL" dirty="0" smtClean="0"/>
              <a:t>    in de jarenzestig</a:t>
            </a:r>
          </a:p>
          <a:p>
            <a:r>
              <a:rPr lang="nl-NL" dirty="0" smtClean="0"/>
              <a:t>Democratisering</a:t>
            </a:r>
          </a:p>
          <a:p>
            <a:r>
              <a:rPr lang="nl-NL" dirty="0" smtClean="0"/>
              <a:t>Ontzuiling</a:t>
            </a:r>
          </a:p>
          <a:p>
            <a:r>
              <a:rPr lang="nl-NL" dirty="0" smtClean="0"/>
              <a:t>Vermenging hoge en lage cultuur</a:t>
            </a:r>
          </a:p>
          <a:p>
            <a:r>
              <a:rPr lang="nl-NL" dirty="0" smtClean="0"/>
              <a:t>Opkomst pop art </a:t>
            </a:r>
          </a:p>
          <a:p>
            <a:r>
              <a:rPr lang="nl-NL" dirty="0" smtClean="0"/>
              <a:t>Antioorlog, antiburgerlijk </a:t>
            </a:r>
          </a:p>
          <a:p>
            <a:r>
              <a:rPr lang="nl-NL" dirty="0" smtClean="0"/>
              <a:t>Invloeden vanuit buitenland op de kunst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76806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Sixties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8195" name="Picture 3" descr="\\RW01\Personeel$\Ineke van de Steenov\Mijn afbeeldingen\imagesCA99NAO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928934"/>
            <a:ext cx="2476500" cy="1771650"/>
          </a:xfrm>
          <a:prstGeom prst="rect">
            <a:avLst/>
          </a:prstGeom>
          <a:noFill/>
        </p:spPr>
      </p:pic>
      <p:pic>
        <p:nvPicPr>
          <p:cNvPr id="8196" name="Picture 4" descr="\\RW01\Personeel$\Ineke van de Steenov\Mijn afbeeldingen\imagesCA0LHJZ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2838" y="2190750"/>
            <a:ext cx="1838325" cy="2476500"/>
          </a:xfrm>
          <a:prstGeom prst="rect">
            <a:avLst/>
          </a:prstGeom>
          <a:noFill/>
        </p:spPr>
      </p:pic>
      <p:pic>
        <p:nvPicPr>
          <p:cNvPr id="8197" name="Picture 5" descr="\\RW01\Personeel$\Ineke van de Steenov\Mijn afbeeldingen\imagesCA0R02T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2500306"/>
            <a:ext cx="2381250" cy="1924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Postmodernisme II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 smtClean="0"/>
              <a:t>Postmodernisme ironiseert het intellectuele van de generatie van het interbellum</a:t>
            </a:r>
          </a:p>
          <a:p>
            <a:r>
              <a:rPr lang="nl-NL" dirty="0" smtClean="0"/>
              <a:t>Postmodernisme is vooral tegencultuur </a:t>
            </a:r>
          </a:p>
          <a:p>
            <a:endParaRPr lang="nl-NL" dirty="0" smtClean="0"/>
          </a:p>
          <a:p>
            <a:r>
              <a:rPr lang="nl-NL" dirty="0" smtClean="0"/>
              <a:t>Eclecticisme ( ready made = jatwerk uit alle mogelijke werelden)</a:t>
            </a:r>
          </a:p>
          <a:p>
            <a:r>
              <a:rPr lang="nl-NL" dirty="0" err="1" smtClean="0"/>
              <a:t>Radicaal-democratische</a:t>
            </a:r>
            <a:r>
              <a:rPr lang="nl-NL" dirty="0" smtClean="0"/>
              <a:t> opstelling </a:t>
            </a:r>
            <a:r>
              <a:rPr lang="nl-NL" dirty="0" smtClean="0"/>
              <a:t>(volkscultuur</a:t>
            </a:r>
            <a:r>
              <a:rPr lang="nl-NL" dirty="0" smtClean="0"/>
              <a:t>)</a:t>
            </a:r>
          </a:p>
          <a:p>
            <a:r>
              <a:rPr lang="nl-NL" dirty="0" smtClean="0"/>
              <a:t>Tegen (exclusiviteit ), geen duidelijke verschil met lectuur / doorbreking van genres / fictie en non-fictie</a:t>
            </a:r>
          </a:p>
          <a:p>
            <a:r>
              <a:rPr lang="nl-NL" dirty="0" smtClean="0"/>
              <a:t>Literaire popart vooral in het begin van de jaren zeventig. Vb. Schippers, Buddingh’ , tijdschrift </a:t>
            </a:r>
            <a:r>
              <a:rPr lang="nl-NL" dirty="0" err="1" smtClean="0"/>
              <a:t>Barbarber</a:t>
            </a:r>
            <a:r>
              <a:rPr lang="nl-NL" dirty="0" smtClean="0"/>
              <a:t>  </a:t>
            </a:r>
          </a:p>
          <a:p>
            <a:r>
              <a:rPr lang="nl-NL" dirty="0" smtClean="0"/>
              <a:t>Poëzie in Carré: het begin van de performance</a:t>
            </a:r>
          </a:p>
          <a:p>
            <a:r>
              <a:rPr lang="nl-NL" dirty="0" smtClean="0"/>
              <a:t>Veel banden met televisie</a:t>
            </a:r>
          </a:p>
          <a:p>
            <a:r>
              <a:rPr lang="nl-NL" dirty="0" smtClean="0"/>
              <a:t>De zeventigers: het gewone, leesbare  ( Jan Cremer, Heeresma)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080670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Ready</a:t>
            </a:r>
            <a:r>
              <a:rPr lang="nl-NL" dirty="0" smtClean="0"/>
              <a:t> mades </a:t>
            </a:r>
            <a:endParaRPr lang="nl-NL" dirty="0"/>
          </a:p>
        </p:txBody>
      </p:sp>
      <p:pic>
        <p:nvPicPr>
          <p:cNvPr id="5122" name="Picture 2" descr="\\RW01\Personeel$\Ineke van de Steenov\Mijn afbeeldingen\imagesCAMTQUIY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43173" y="1634820"/>
            <a:ext cx="3500463" cy="48200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098" name="Picture 2" descr="\\RW01\Personeel$\Ineke van de Steenov\Mijn afbeeldingen\imagesCA95UAC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2143125" cy="2133600"/>
          </a:xfrm>
          <a:prstGeom prst="rect">
            <a:avLst/>
          </a:prstGeom>
          <a:noFill/>
        </p:spPr>
      </p:pic>
      <p:pic>
        <p:nvPicPr>
          <p:cNvPr id="4099" name="Picture 3" descr="\\RW01\Personeel$\Ineke van de Steenov\Mijn afbeeldingen\imagesCAQYU8Z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1571612"/>
            <a:ext cx="3286148" cy="39082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Pop Art </a:t>
            </a:r>
            <a:endParaRPr lang="nl-NL" dirty="0"/>
          </a:p>
        </p:txBody>
      </p:sp>
      <p:pic>
        <p:nvPicPr>
          <p:cNvPr id="3074" name="Picture 2" descr="\\RW01\Personeel$\Ineke van de Steenov\Mijn afbeeldingen\masterpiec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09019" y="1646238"/>
            <a:ext cx="4525962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Postmodernisme </a:t>
            </a:r>
            <a:endParaRPr lang="nl-NL" dirty="0"/>
          </a:p>
        </p:txBody>
      </p:sp>
      <p:pic>
        <p:nvPicPr>
          <p:cNvPr id="11266" name="Picture 2" descr="\\RW01\Personeel$\Ineke van de Steenov\Mijn afbeeldingen\imagesCA1M5YYU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857364"/>
            <a:ext cx="1956791" cy="3071834"/>
          </a:xfrm>
          <a:prstGeom prst="rect">
            <a:avLst/>
          </a:prstGeom>
          <a:noFill/>
        </p:spPr>
      </p:pic>
      <p:pic>
        <p:nvPicPr>
          <p:cNvPr id="11267" name="Picture 3" descr="\\RW01\Personeel$\Ineke van de Steenov\Mijn afbeeldingen\imagesCAAI5B5V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1714487"/>
            <a:ext cx="1438003" cy="3338152"/>
          </a:xfrm>
          <a:prstGeom prst="rect">
            <a:avLst/>
          </a:prstGeom>
          <a:noFill/>
        </p:spPr>
      </p:pic>
      <p:pic>
        <p:nvPicPr>
          <p:cNvPr id="11268" name="Picture 4" descr="\\RW01\Personeel$\Ineke van de Steenov\Mijn afbeeldingen\imagesCALIWCUH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2428868"/>
            <a:ext cx="2847975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Postmodernisme III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Vanuit de filosofie ( </a:t>
            </a:r>
            <a:r>
              <a:rPr lang="nl-NL" dirty="0" err="1" smtClean="0"/>
              <a:t>Foucault</a:t>
            </a:r>
            <a:r>
              <a:rPr lang="nl-NL" dirty="0" smtClean="0"/>
              <a:t>, </a:t>
            </a:r>
            <a:r>
              <a:rPr lang="nl-NL" dirty="0" err="1" smtClean="0"/>
              <a:t>Derrida</a:t>
            </a:r>
            <a:r>
              <a:rPr lang="nl-NL" dirty="0" smtClean="0"/>
              <a:t>)</a:t>
            </a:r>
          </a:p>
          <a:p>
            <a:r>
              <a:rPr lang="nl-NL" dirty="0" smtClean="0"/>
              <a:t>Taal bemoeilijkt de communicatie </a:t>
            </a:r>
          </a:p>
          <a:p>
            <a:r>
              <a:rPr lang="nl-NL" dirty="0" smtClean="0"/>
              <a:t>Taal heeft geen vaste betekenis</a:t>
            </a:r>
          </a:p>
          <a:p>
            <a:r>
              <a:rPr lang="nl-NL" dirty="0" smtClean="0"/>
              <a:t>Taal bepaalt eerder de werkelijkheid dan dat zij deze weergeeft </a:t>
            </a:r>
          </a:p>
          <a:p>
            <a:r>
              <a:rPr lang="nl-NL" dirty="0" smtClean="0"/>
              <a:t>Taal is macht</a:t>
            </a:r>
          </a:p>
          <a:p>
            <a:endParaRPr lang="nl-NL" dirty="0"/>
          </a:p>
          <a:p>
            <a:r>
              <a:rPr lang="nl-NL" dirty="0" smtClean="0"/>
              <a:t>In Nederland is Bernlef hierdoor beïnvloed </a:t>
            </a:r>
          </a:p>
          <a:p>
            <a:r>
              <a:rPr lang="nl-NL" dirty="0" smtClean="0"/>
              <a:t>(midden jaren 70, Tijdschrift Raster, meer intellectueel)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1834699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Raster</a:t>
            </a:r>
            <a:endParaRPr lang="nl-NL" dirty="0"/>
          </a:p>
        </p:txBody>
      </p:sp>
      <p:pic>
        <p:nvPicPr>
          <p:cNvPr id="7170" name="Picture 2" descr="\\RW01\Personeel$\Ineke van de Steenov\Mijn afbeeldingen\imagesCACDKSH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714488"/>
            <a:ext cx="2857520" cy="45849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Hoofdvragen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Hoe ontstond </a:t>
            </a:r>
            <a:r>
              <a:rPr lang="nl-NL" dirty="0" smtClean="0"/>
              <a:t>postmodernisme?</a:t>
            </a:r>
            <a:endParaRPr lang="nl-NL" dirty="0" smtClean="0"/>
          </a:p>
          <a:p>
            <a:r>
              <a:rPr lang="nl-NL" dirty="0" smtClean="0"/>
              <a:t>Is postmodernisme een reactie op </a:t>
            </a:r>
            <a:r>
              <a:rPr lang="nl-NL" dirty="0" smtClean="0"/>
              <a:t>modernisme </a:t>
            </a:r>
            <a:r>
              <a:rPr lang="nl-NL" dirty="0" smtClean="0"/>
              <a:t>of een voortzetting ervan?</a:t>
            </a:r>
          </a:p>
          <a:p>
            <a:r>
              <a:rPr lang="nl-NL" dirty="0" smtClean="0"/>
              <a:t>Wat is </a:t>
            </a:r>
            <a:r>
              <a:rPr lang="nl-NL" dirty="0" smtClean="0"/>
              <a:t> </a:t>
            </a:r>
            <a:r>
              <a:rPr lang="nl-NL" dirty="0" smtClean="0"/>
              <a:t>postmodernisme in de Nederlandse </a:t>
            </a:r>
            <a:r>
              <a:rPr lang="nl-NL" dirty="0" smtClean="0"/>
              <a:t>literatuur?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95176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Postmodernisme IV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Zowel Raster als De Revisor zetten zich af tegen de literaire grabbelton en zochten naar nieuwe esthetiek.</a:t>
            </a:r>
          </a:p>
          <a:p>
            <a:r>
              <a:rPr lang="nl-NL" dirty="0" smtClean="0"/>
              <a:t>De Revisor was opnieuw elitair en intellectueel. </a:t>
            </a:r>
          </a:p>
          <a:p>
            <a:r>
              <a:rPr lang="nl-NL" dirty="0" smtClean="0"/>
              <a:t>In het werk reflecteren auteurs op het probleem van het schrijverschap.</a:t>
            </a:r>
          </a:p>
          <a:p>
            <a:endParaRPr lang="nl-NL" dirty="0"/>
          </a:p>
          <a:p>
            <a:r>
              <a:rPr lang="nl-NL" dirty="0" smtClean="0"/>
              <a:t>A F Th </a:t>
            </a:r>
            <a:r>
              <a:rPr lang="nl-NL" dirty="0" err="1" smtClean="0"/>
              <a:t>vd</a:t>
            </a:r>
            <a:r>
              <a:rPr lang="nl-NL" dirty="0" smtClean="0"/>
              <a:t> Heijden; ‘t Hart; Kellendonk </a:t>
            </a:r>
          </a:p>
          <a:p>
            <a:r>
              <a:rPr lang="nl-NL" dirty="0" smtClean="0"/>
              <a:t>Thematiek: ontzuiling</a:t>
            </a:r>
          </a:p>
          <a:p>
            <a:r>
              <a:rPr lang="nl-NL" dirty="0" smtClean="0"/>
              <a:t>Invloed van Reve op de stijl ( camp)</a:t>
            </a:r>
          </a:p>
          <a:p>
            <a:pPr marL="0" indent="0">
              <a:buNone/>
            </a:pP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40561253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Revisor</a:t>
            </a:r>
            <a:endParaRPr lang="nl-NL" dirty="0"/>
          </a:p>
        </p:txBody>
      </p:sp>
      <p:pic>
        <p:nvPicPr>
          <p:cNvPr id="9218" name="Picture 2" descr="\\RW01\Personeel$\Ineke van de Steenov\Mijn afbeeldingen\imagesCANL91NV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2466975" cy="1847850"/>
          </a:xfrm>
          <a:prstGeom prst="rect">
            <a:avLst/>
          </a:prstGeom>
          <a:noFill/>
        </p:spPr>
      </p:pic>
      <p:pic>
        <p:nvPicPr>
          <p:cNvPr id="9219" name="Picture 3" descr="\\RW01\Personeel$\Ineke van de Steenov\Mijn afbeeldingen\imagesCA4KDEN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29" y="1714488"/>
            <a:ext cx="2521341" cy="1714512"/>
          </a:xfrm>
          <a:prstGeom prst="rect">
            <a:avLst/>
          </a:prstGeom>
          <a:noFill/>
        </p:spPr>
      </p:pic>
      <p:pic>
        <p:nvPicPr>
          <p:cNvPr id="9220" name="Picture 4" descr="\\RW01\Personeel$\Ineke van de Steenov\Mijn afbeeldingen\imagesCANL6JHU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1714488"/>
            <a:ext cx="1885950" cy="2428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Postmodernisme v</a:t>
            </a:r>
            <a:br>
              <a:rPr lang="nl-NL" dirty="0" smtClean="0"/>
            </a:br>
            <a:r>
              <a:rPr lang="nl-NL" dirty="0" smtClean="0"/>
              <a:t>in de hedendaagse romans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Intertekstualiteit ( Omega Minor- Paul Verhaeghe, Ronald Giphart)</a:t>
            </a:r>
          </a:p>
          <a:p>
            <a:r>
              <a:rPr lang="nl-NL" dirty="0" smtClean="0"/>
              <a:t>Anachronismen/ spelen met historie en tijd  ( Vrij man – Nelleke Noordervliet, Harry Mulisch - Siegfried)</a:t>
            </a:r>
          </a:p>
          <a:p>
            <a:r>
              <a:rPr lang="nl-NL" dirty="0" smtClean="0"/>
              <a:t>Het schrijverschap/  AFTH </a:t>
            </a:r>
            <a:r>
              <a:rPr lang="nl-NL" dirty="0" err="1" smtClean="0"/>
              <a:t>Vd</a:t>
            </a:r>
            <a:r>
              <a:rPr lang="nl-NL" dirty="0" smtClean="0"/>
              <a:t> Heijden </a:t>
            </a:r>
            <a:r>
              <a:rPr lang="nl-NL" dirty="0" err="1" smtClean="0"/>
              <a:t>Tonio</a:t>
            </a:r>
            <a:r>
              <a:rPr lang="nl-NL" dirty="0" smtClean="0"/>
              <a:t> – De literaire kring/ Harry Mulisch – De Pupil)</a:t>
            </a:r>
          </a:p>
          <a:p>
            <a:r>
              <a:rPr lang="nl-NL" dirty="0" smtClean="0"/>
              <a:t>Wisseling perspectief/ auteursinventie</a:t>
            </a:r>
          </a:p>
          <a:p>
            <a:r>
              <a:rPr lang="nl-NL" dirty="0" smtClean="0"/>
              <a:t>Spelen met fictionaliteit: Leon de Winter – De hemel van Hollywood, Joost Zwagerman- Chaos en rumoer</a:t>
            </a:r>
          </a:p>
          <a:p>
            <a:r>
              <a:rPr lang="nl-NL" dirty="0" smtClean="0"/>
              <a:t>Verwijzen naar tv, films, moderne media  : Giphart -Troost- </a:t>
            </a:r>
            <a:r>
              <a:rPr lang="nl-NL" dirty="0" err="1" smtClean="0"/>
              <a:t>Phileine</a:t>
            </a:r>
            <a:r>
              <a:rPr lang="nl-NL" dirty="0" smtClean="0"/>
              <a:t> zegt sorry ; Mutsaers -Koetsier Herfst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14958568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Postmoderne romans </a:t>
            </a:r>
            <a:endParaRPr lang="nl-NL" dirty="0"/>
          </a:p>
        </p:txBody>
      </p:sp>
      <p:pic>
        <p:nvPicPr>
          <p:cNvPr id="10242" name="Picture 2" descr="\\RW01\Personeel$\Ineke van de Steenov\Mijn afbeeldingen\imagesCANCAQIU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85926"/>
            <a:ext cx="1857388" cy="2827665"/>
          </a:xfrm>
          <a:prstGeom prst="rect">
            <a:avLst/>
          </a:prstGeom>
          <a:noFill/>
        </p:spPr>
      </p:pic>
      <p:pic>
        <p:nvPicPr>
          <p:cNvPr id="10243" name="Picture 3" descr="\\RW01\Personeel$\Ineke van de Steenov\Mijn afbeeldingen\imagesCAE8ZED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1857364"/>
            <a:ext cx="1556928" cy="2714644"/>
          </a:xfrm>
          <a:prstGeom prst="rect">
            <a:avLst/>
          </a:prstGeom>
          <a:noFill/>
        </p:spPr>
      </p:pic>
      <p:pic>
        <p:nvPicPr>
          <p:cNvPr id="10244" name="Picture 4" descr="\\RW01\Personeel$\Ineke van de Steenov\Mijn afbeeldingen\imagesCA4CPYFZ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1785926"/>
            <a:ext cx="1564116" cy="2786082"/>
          </a:xfrm>
          <a:prstGeom prst="rect">
            <a:avLst/>
          </a:prstGeom>
          <a:noFill/>
        </p:spPr>
      </p:pic>
      <p:pic>
        <p:nvPicPr>
          <p:cNvPr id="10245" name="Picture 5" descr="\\RW01\Personeel$\Ineke van de Steenov\Mijn afbeeldingen\imagesCA5FZWR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22" y="1857363"/>
            <a:ext cx="2000264" cy="27295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Modernisme of Postmodernisme?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Conclusie </a:t>
            </a:r>
          </a:p>
          <a:p>
            <a:r>
              <a:rPr lang="nl-NL" dirty="0" smtClean="0"/>
              <a:t>Postmodernisme is een vervolg op modernisme</a:t>
            </a:r>
          </a:p>
          <a:p>
            <a:r>
              <a:rPr lang="nl-NL" dirty="0" smtClean="0"/>
              <a:t>De twijfel van de auteur is nog steeds zichtbaar.</a:t>
            </a:r>
          </a:p>
          <a:p>
            <a:r>
              <a:rPr lang="nl-NL" dirty="0" smtClean="0"/>
              <a:t>Is iedere roman niet postmodern?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1728514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290" name="Picture 2" descr="\\RW01\Personeel$\Ineke van de Steenov\Mijn afbeeldingen\imagesCAQTUJ0J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928670"/>
            <a:ext cx="3286148" cy="55174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\\RW01\Personeel$\Ineke van de Steenov\Mijn afbeeldingen\imagesCAA2JP6W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7138" y="714357"/>
            <a:ext cx="5552316" cy="5552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Modernisme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Kenmerk is met name inhoudelijk: </a:t>
            </a:r>
          </a:p>
          <a:p>
            <a:r>
              <a:rPr lang="nl-NL" dirty="0" smtClean="0"/>
              <a:t>Er is twijfel aan de idealen, de maatschappij twijfel aan de mens zelf </a:t>
            </a:r>
          </a:p>
          <a:p>
            <a:r>
              <a:rPr lang="nl-NL" dirty="0" smtClean="0"/>
              <a:t>Een </a:t>
            </a:r>
            <a:r>
              <a:rPr lang="nl-NL" dirty="0" smtClean="0"/>
              <a:t>term die in de Nederlandse in het interbellum literatuur vooral geldt voor proza</a:t>
            </a:r>
          </a:p>
          <a:p>
            <a:r>
              <a:rPr lang="nl-NL" dirty="0" smtClean="0"/>
              <a:t>Voorbeelden: Du Perron; Van Bruggen</a:t>
            </a:r>
          </a:p>
          <a:p>
            <a:r>
              <a:rPr lang="nl-NL" dirty="0" smtClean="0"/>
              <a:t>De term modernisme wordt voor poëzie met name voor het parlando van Nijhoff gebruikt.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2269931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2050" name="Picture 2" descr="\\RW01\Personeel$\Ineke van de Steenov\Mijn afbeeldingen\imagesCAKWDE7J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835383"/>
            <a:ext cx="2286016" cy="3692795"/>
          </a:xfrm>
          <a:prstGeom prst="rect">
            <a:avLst/>
          </a:prstGeom>
          <a:noFill/>
        </p:spPr>
      </p:pic>
      <p:pic>
        <p:nvPicPr>
          <p:cNvPr id="2051" name="Picture 3" descr="\\RW01\Personeel$\Ineke van de Steenov\Mijn afbeeldingen\imagesCAIKP9C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767863"/>
            <a:ext cx="2247453" cy="3732839"/>
          </a:xfrm>
          <a:prstGeom prst="rect">
            <a:avLst/>
          </a:prstGeom>
          <a:noFill/>
        </p:spPr>
      </p:pic>
      <p:pic>
        <p:nvPicPr>
          <p:cNvPr id="2052" name="Picture 4" descr="\\RW01\Personeel$\Ineke van de Steenov\Mijn afbeeldingen\109191043-lees-maar-er-staat-niet-wat-er-staat-538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1785927"/>
            <a:ext cx="2271728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Postmodernisme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Problematische term, verschillend gebruikt in verschillende disciplines</a:t>
            </a:r>
          </a:p>
          <a:p>
            <a:r>
              <a:rPr lang="nl-NL" dirty="0" smtClean="0"/>
              <a:t>Architectuur: </a:t>
            </a:r>
          </a:p>
          <a:p>
            <a:r>
              <a:rPr lang="nl-NL" dirty="0" smtClean="0"/>
              <a:t>afkeer van de puristen en technocraten zoals (Bauhaus) </a:t>
            </a:r>
            <a:r>
              <a:rPr lang="nl-NL" dirty="0" err="1" smtClean="0"/>
              <a:t>Gropius</a:t>
            </a:r>
            <a:r>
              <a:rPr lang="nl-NL" dirty="0" smtClean="0"/>
              <a:t>, Von der </a:t>
            </a:r>
            <a:r>
              <a:rPr lang="nl-NL" dirty="0" err="1" smtClean="0"/>
              <a:t>Rohe</a:t>
            </a:r>
            <a:r>
              <a:rPr lang="nl-NL" dirty="0" smtClean="0"/>
              <a:t> </a:t>
            </a:r>
          </a:p>
          <a:p>
            <a:r>
              <a:rPr lang="nl-NL" dirty="0" smtClean="0"/>
              <a:t>staat </a:t>
            </a:r>
            <a:r>
              <a:rPr lang="nl-NL" dirty="0" smtClean="0"/>
              <a:t>voor terugkeer naar eenvoudige vormtaal en verwijzingen naar het verleden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423973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8229600" cy="207170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Postmoderne architectuur reageert op het purisme van </a:t>
            </a:r>
            <a:r>
              <a:rPr lang="nl-NL" dirty="0" err="1" smtClean="0"/>
              <a:t>Bauhaus</a:t>
            </a:r>
            <a:endParaRPr lang="nl-NL" dirty="0"/>
          </a:p>
        </p:txBody>
      </p:sp>
      <p:pic>
        <p:nvPicPr>
          <p:cNvPr id="6146" name="Picture 2" descr="\\RW01\Personeel$\Ineke van de Steenov\Mijn afbeeldingen\imagesCA2NPO6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500306"/>
            <a:ext cx="2635483" cy="3500462"/>
          </a:xfrm>
          <a:prstGeom prst="rect">
            <a:avLst/>
          </a:prstGeom>
          <a:noFill/>
        </p:spPr>
      </p:pic>
      <p:pic>
        <p:nvPicPr>
          <p:cNvPr id="6147" name="Picture 3" descr="\\RW01\Personeel$\Ineke van de Steenov\Mijn afbeeldingen\untitled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500306"/>
            <a:ext cx="2609850" cy="350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46095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Postmodernisme in de internationale literatuur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de vijftiger jaren </a:t>
            </a:r>
          </a:p>
          <a:p>
            <a:r>
              <a:rPr lang="nl-NL" dirty="0" smtClean="0"/>
              <a:t>In de VS : </a:t>
            </a:r>
            <a:r>
              <a:rPr lang="nl-NL" dirty="0" err="1" smtClean="0"/>
              <a:t>surfictionists</a:t>
            </a:r>
            <a:r>
              <a:rPr lang="nl-NL" dirty="0" smtClean="0"/>
              <a:t> (Nabokov)</a:t>
            </a:r>
          </a:p>
          <a:p>
            <a:r>
              <a:rPr lang="nl-NL" dirty="0" smtClean="0"/>
              <a:t>In Frankrijk: </a:t>
            </a:r>
            <a:r>
              <a:rPr lang="nl-NL" dirty="0" err="1" smtClean="0"/>
              <a:t>Nouveau</a:t>
            </a:r>
            <a:r>
              <a:rPr lang="nl-NL" dirty="0" smtClean="0"/>
              <a:t> romanciers (</a:t>
            </a:r>
            <a:r>
              <a:rPr lang="nl-NL" dirty="0" err="1" smtClean="0"/>
              <a:t>Ionesco</a:t>
            </a:r>
            <a:r>
              <a:rPr lang="nl-NL" dirty="0" smtClean="0"/>
              <a:t>, </a:t>
            </a:r>
            <a:r>
              <a:rPr lang="nl-NL" dirty="0" err="1" smtClean="0"/>
              <a:t>Beckett</a:t>
            </a:r>
            <a:r>
              <a:rPr lang="nl-NL" dirty="0" smtClean="0"/>
              <a:t>, </a:t>
            </a:r>
            <a:r>
              <a:rPr lang="nl-NL" dirty="0" err="1" smtClean="0"/>
              <a:t>Duras</a:t>
            </a:r>
            <a:r>
              <a:rPr lang="nl-NL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592640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53536"/>
            <a:ext cx="5429288" cy="1032324"/>
          </a:xfrm>
        </p:spPr>
        <p:txBody>
          <a:bodyPr>
            <a:normAutofit/>
          </a:bodyPr>
          <a:lstStyle/>
          <a:p>
            <a:r>
              <a:rPr lang="nl-NL" dirty="0" smtClean="0"/>
              <a:t>Postmodernisme </a:t>
            </a:r>
            <a:r>
              <a:rPr lang="nl-NL" dirty="0" smtClean="0"/>
              <a:t>I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Afscheid van het zuivere vertellen en afbeelden van de werkelijkheid</a:t>
            </a:r>
          </a:p>
          <a:p>
            <a:r>
              <a:rPr lang="nl-NL" dirty="0" smtClean="0"/>
              <a:t>“Een wending naar een wijze van schrijven waarin het schrijven zelf becommentarieerd en bespiegeld wordt in teksten die metafictie genoemd worden.”</a:t>
            </a:r>
          </a:p>
          <a:p>
            <a:r>
              <a:rPr lang="nl-NL" dirty="0" smtClean="0"/>
              <a:t>Het is een aanval op de grenzen en de pretenties van het modernisme, dat pleitte voor een autonoom kunstwerk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7482140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ieterij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Gieterij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ieterij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156</TotalTime>
  <Words>614</Words>
  <Application>Microsoft Office PowerPoint</Application>
  <PresentationFormat>Diavoorstelling (4:3)</PresentationFormat>
  <Paragraphs>92</Paragraphs>
  <Slides>25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26" baseType="lpstr">
      <vt:lpstr>Gieterij</vt:lpstr>
      <vt:lpstr>Postmodernisme </vt:lpstr>
      <vt:lpstr>Hoofdvragen</vt:lpstr>
      <vt:lpstr>Dia 3</vt:lpstr>
      <vt:lpstr>Modernisme </vt:lpstr>
      <vt:lpstr>Dia 5</vt:lpstr>
      <vt:lpstr>Postmodernisme </vt:lpstr>
      <vt:lpstr>Postmoderne architectuur reageert op het purisme van Bauhaus</vt:lpstr>
      <vt:lpstr>Postmodernisme in de internationale literatuur</vt:lpstr>
      <vt:lpstr>Postmodernisme I</vt:lpstr>
      <vt:lpstr>Maatschappelijke achtergrond</vt:lpstr>
      <vt:lpstr>Maatschappelijke achtergrond</vt:lpstr>
      <vt:lpstr>Sixties </vt:lpstr>
      <vt:lpstr>Postmodernisme II</vt:lpstr>
      <vt:lpstr>Ready mades </vt:lpstr>
      <vt:lpstr>Dia 15</vt:lpstr>
      <vt:lpstr>Pop Art </vt:lpstr>
      <vt:lpstr>Postmodernisme </vt:lpstr>
      <vt:lpstr> Postmodernisme III </vt:lpstr>
      <vt:lpstr>Raster</vt:lpstr>
      <vt:lpstr>Postmodernisme IV</vt:lpstr>
      <vt:lpstr>De Revisor</vt:lpstr>
      <vt:lpstr>Postmodernisme v in de hedendaagse romans</vt:lpstr>
      <vt:lpstr>Postmoderne romans </vt:lpstr>
      <vt:lpstr>Modernisme of Postmodernisme? </vt:lpstr>
      <vt:lpstr>Dia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Postmodernisme </dc:title>
  <dc:creator>flexus</dc:creator>
  <cp:lastModifiedBy>Ineke van de Steenov</cp:lastModifiedBy>
  <cp:revision>17</cp:revision>
  <dcterms:created xsi:type="dcterms:W3CDTF">2013-01-17T20:27:07Z</dcterms:created>
  <dcterms:modified xsi:type="dcterms:W3CDTF">2013-01-18T10:05:15Z</dcterms:modified>
</cp:coreProperties>
</file>